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697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443" r:id="rId5"/>
    <p:sldId id="489" r:id="rId6"/>
    <p:sldId id="445" r:id="rId7"/>
    <p:sldId id="498" r:id="rId8"/>
    <p:sldId id="506" r:id="rId9"/>
    <p:sldId id="447" r:id="rId10"/>
    <p:sldId id="457" r:id="rId11"/>
    <p:sldId id="499" r:id="rId12"/>
    <p:sldId id="500" r:id="rId13"/>
    <p:sldId id="448" r:id="rId14"/>
    <p:sldId id="502" r:id="rId15"/>
    <p:sldId id="503" r:id="rId16"/>
    <p:sldId id="504" r:id="rId17"/>
    <p:sldId id="505" r:id="rId18"/>
  </p:sldIdLst>
  <p:sldSz cx="12192000" cy="6858000"/>
  <p:notesSz cx="6954838" cy="93091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Khmer MEF2" charset="0"/>
      <p:regular r:id="rId25"/>
    </p:embeddedFont>
    <p:embeddedFont>
      <p:font typeface="Khmer MEF1" charset="0"/>
      <p:regular r:id="rId26"/>
    </p:embeddedFont>
    <p:embeddedFont>
      <p:font typeface="Khmer OS Battambang" pitchFamily="2" charset="0"/>
      <p:regular r:id="rId27"/>
    </p:embeddedFont>
    <p:embeddedFont>
      <p:font typeface="DaunPenh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 userDrawn="1">
          <p15:clr>
            <a:srgbClr val="A4A3A4"/>
          </p15:clr>
        </p15:guide>
        <p15:guide id="2" pos="219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C6D9F1"/>
    <a:srgbClr val="F2DCDB"/>
    <a:srgbClr val="E6E0EC"/>
    <a:srgbClr val="FDEADA"/>
    <a:srgbClr val="8EB4E3"/>
    <a:srgbClr val="E6B9B8"/>
    <a:srgbClr val="CCC1DA"/>
    <a:srgbClr val="FCD5B5"/>
    <a:srgbClr val="EBF1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5956" autoAdjust="0"/>
    <p:restoredTop sz="94660"/>
  </p:normalViewPr>
  <p:slideViewPr>
    <p:cSldViewPr>
      <p:cViewPr varScale="1">
        <p:scale>
          <a:sx n="86" d="100"/>
          <a:sy n="86" d="100"/>
        </p:scale>
        <p:origin x="-112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04" y="-84"/>
      </p:cViewPr>
      <p:guideLst>
        <p:guide orient="horz" pos="2932"/>
        <p:guide pos="219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1.jpeg"/><Relationship Id="rId1" Type="http://schemas.openxmlformats.org/officeDocument/2006/relationships/image" Target="../media/image1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FFF79-08D6-4478-8223-F3E78669ADF1}" type="doc">
      <dgm:prSet loTypeId="urn:microsoft.com/office/officeart/2005/8/layout/h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CF1193-D5E6-437B-A5A1-2A2D94DC5678}">
      <dgm:prSet phldrT="[Text]"/>
      <dgm:spPr/>
      <dgm:t>
        <a:bodyPr/>
        <a:lstStyle/>
        <a:p>
          <a:r>
            <a:rPr lang="en-US">
              <a:latin typeface="Khmer MEF1" panose="02000506000000020004" pitchFamily="2" charset="0"/>
              <a:cs typeface="Khmer MEF1" panose="02000506000000020004" pitchFamily="2" charset="0"/>
            </a:rPr>
            <a:t> </a:t>
          </a:r>
          <a:r>
            <a:rPr lang="km-KH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E949A20B-5D35-4892-A96B-76E32A143B6E}" type="parTrans" cxnId="{EE01CC99-D7E2-4761-87F4-F2D206B03FDA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05C38691-59AC-4E5A-B8A6-0DBC4DA9AB4B}" type="sibTrans" cxnId="{EE01CC99-D7E2-4761-87F4-F2D206B03FDA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795AACC2-3CE2-4569-8199-6BBF46E82B2E}">
      <dgm:prSet phldrT="[Text]"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097304CE-62AE-4015-BC70-2419F80982A8}" type="parTrans" cxnId="{953849BC-6605-4A50-9048-9E902BF4EEB7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130E5BA1-B1FA-496F-B45D-479272FF1D35}" type="sibTrans" cxnId="{953849BC-6605-4A50-9048-9E902BF4EEB7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4E9BEF12-27BE-4542-86D6-C96860A1FB46}">
      <dgm:prSet phldrT="[Text]"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9EDC395E-4B14-4278-9134-EF89223CE6BC}" type="parTrans" cxnId="{8F08DB68-8EC4-40B4-9763-4918C860B314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2AE91370-C1F3-40EC-B916-83A9F1331486}" type="sibTrans" cxnId="{8F08DB68-8EC4-40B4-9763-4918C860B314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62DFD6C8-75F7-454A-8A29-F1D690D2C5C8}">
      <dgm:prSet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3C584754-624E-43BE-8405-6453D67FFE17}" type="parTrans" cxnId="{CEC6B6F1-916B-4C32-BC01-191788E85398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F11066AA-0A8F-4B10-A0EC-EABCFFB23D0C}" type="sibTrans" cxnId="{CEC6B6F1-916B-4C32-BC01-191788E85398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8B773C59-289F-4CF1-AF3F-AB766A54B879}">
      <dgm:prSet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511B49C1-C025-4581-B957-A3F1250BE13F}" type="parTrans" cxnId="{73292B95-3B91-44C2-BBDF-A2ADF867B199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FF613E5B-DBAD-4005-84D1-D27FD0B5418F}" type="sibTrans" cxnId="{73292B95-3B91-44C2-BBDF-A2ADF867B199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756EAC66-7ED5-4759-BF8B-46213517EFB4}">
      <dgm:prSet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2074E4F4-BE0F-4456-A3F3-2E1ED91E4C84}" type="parTrans" cxnId="{2439804A-75C4-4438-878C-4FEC076B9510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852012D8-516C-41CA-8BDB-C4A8B6C4A3DE}" type="sibTrans" cxnId="{2439804A-75C4-4438-878C-4FEC076B9510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0B8C0E88-A145-4D71-90EE-0DD1DC3ECBF4}">
      <dgm:prSet/>
      <dgm:spPr/>
      <dgm:t>
        <a:bodyPr/>
        <a:lstStyle/>
        <a:p>
          <a:endParaRPr lang="en-US"/>
        </a:p>
      </dgm:t>
    </dgm:pt>
    <dgm:pt modelId="{CC724B23-418E-49A8-8271-ED1619DD03B2}" type="parTrans" cxnId="{0FCA8863-5AD1-4C4F-8983-2293C28648B9}">
      <dgm:prSet/>
      <dgm:spPr/>
      <dgm:t>
        <a:bodyPr/>
        <a:lstStyle/>
        <a:p>
          <a:endParaRPr lang="en-US"/>
        </a:p>
      </dgm:t>
    </dgm:pt>
    <dgm:pt modelId="{E752DFD0-7992-40A6-A9FC-6000390FE983}" type="sibTrans" cxnId="{0FCA8863-5AD1-4C4F-8983-2293C28648B9}">
      <dgm:prSet/>
      <dgm:spPr/>
      <dgm:t>
        <a:bodyPr/>
        <a:lstStyle/>
        <a:p>
          <a:endParaRPr lang="en-US"/>
        </a:p>
      </dgm:t>
    </dgm:pt>
    <dgm:pt modelId="{B27C49A7-A63B-457D-AAF0-1FD2DB4118AF}">
      <dgm:prSet/>
      <dgm:spPr/>
      <dgm:t>
        <a:bodyPr/>
        <a:lstStyle/>
        <a:p>
          <a:endParaRPr lang="en-US"/>
        </a:p>
      </dgm:t>
    </dgm:pt>
    <dgm:pt modelId="{CDEFA8D1-7C52-4498-8F75-C1C9C36EA452}" type="parTrans" cxnId="{3C2E37FA-D158-4D70-8788-2B3FDDCF72BB}">
      <dgm:prSet/>
      <dgm:spPr/>
      <dgm:t>
        <a:bodyPr/>
        <a:lstStyle/>
        <a:p>
          <a:endParaRPr lang="en-US"/>
        </a:p>
      </dgm:t>
    </dgm:pt>
    <dgm:pt modelId="{F9341600-69C4-46C4-AB18-937AE58C3337}" type="sibTrans" cxnId="{3C2E37FA-D158-4D70-8788-2B3FDDCF72BB}">
      <dgm:prSet/>
      <dgm:spPr/>
      <dgm:t>
        <a:bodyPr/>
        <a:lstStyle/>
        <a:p>
          <a:endParaRPr lang="en-US"/>
        </a:p>
      </dgm:t>
    </dgm:pt>
    <dgm:pt modelId="{92915D06-0D76-42F4-AC9A-4EDBF715907A}">
      <dgm:prSet/>
      <dgm:spPr/>
      <dgm:t>
        <a:bodyPr/>
        <a:lstStyle/>
        <a:p>
          <a:endParaRPr lang="en-US"/>
        </a:p>
      </dgm:t>
    </dgm:pt>
    <dgm:pt modelId="{4AFD9822-F6A6-48D1-942A-ADAE4BEF04CB}" type="parTrans" cxnId="{0292B7B6-2404-441A-A3E1-C77B789976D4}">
      <dgm:prSet/>
      <dgm:spPr/>
      <dgm:t>
        <a:bodyPr/>
        <a:lstStyle/>
        <a:p>
          <a:endParaRPr lang="en-US"/>
        </a:p>
      </dgm:t>
    </dgm:pt>
    <dgm:pt modelId="{DDC93582-E511-4F7D-8C00-704E87B441BC}" type="sibTrans" cxnId="{0292B7B6-2404-441A-A3E1-C77B789976D4}">
      <dgm:prSet/>
      <dgm:spPr/>
      <dgm:t>
        <a:bodyPr/>
        <a:lstStyle/>
        <a:p>
          <a:endParaRPr lang="en-US"/>
        </a:p>
      </dgm:t>
    </dgm:pt>
    <dgm:pt modelId="{479CC8DC-5B4F-443F-9557-92D1A5753960}">
      <dgm:prSet/>
      <dgm:spPr/>
      <dgm:t>
        <a:bodyPr/>
        <a:lstStyle/>
        <a:p>
          <a:endParaRPr lang="en-US"/>
        </a:p>
      </dgm:t>
    </dgm:pt>
    <dgm:pt modelId="{E3E5B0AE-AC41-442A-B02E-7597F40577D0}" type="parTrans" cxnId="{EE979977-1925-4F90-A9DC-491C3CD7BC7C}">
      <dgm:prSet/>
      <dgm:spPr/>
      <dgm:t>
        <a:bodyPr/>
        <a:lstStyle/>
        <a:p>
          <a:endParaRPr lang="en-US"/>
        </a:p>
      </dgm:t>
    </dgm:pt>
    <dgm:pt modelId="{3617C555-074A-46B0-8376-9E71F54427AE}" type="sibTrans" cxnId="{EE979977-1925-4F90-A9DC-491C3CD7BC7C}">
      <dgm:prSet/>
      <dgm:spPr/>
      <dgm:t>
        <a:bodyPr/>
        <a:lstStyle/>
        <a:p>
          <a:endParaRPr lang="en-US"/>
        </a:p>
      </dgm:t>
    </dgm:pt>
    <dgm:pt modelId="{EA102BE9-1209-42E8-A874-7278A077FAC5}" type="pres">
      <dgm:prSet presAssocID="{6BCFFF79-08D6-4478-8223-F3E78669AD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CD7F1D-6126-4A94-B3DE-89248D313771}" type="pres">
      <dgm:prSet presAssocID="{64CF1193-D5E6-437B-A5A1-2A2D94DC5678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97A3A-5E42-40BE-BDA7-D50A4802B0BC}" type="pres">
      <dgm:prSet presAssocID="{05C38691-59AC-4E5A-B8A6-0DBC4DA9AB4B}" presName="sibTrans" presStyleCnt="0"/>
      <dgm:spPr/>
    </dgm:pt>
    <dgm:pt modelId="{B9D97DF5-56B6-4934-A814-864FC488966A}" type="pres">
      <dgm:prSet presAssocID="{479CC8DC-5B4F-443F-9557-92D1A5753960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05667-817B-4B01-9270-417DE85DEB1A}" type="pres">
      <dgm:prSet presAssocID="{3617C555-074A-46B0-8376-9E71F54427AE}" presName="sibTrans" presStyleCnt="0"/>
      <dgm:spPr/>
    </dgm:pt>
    <dgm:pt modelId="{BC13FA7D-40A3-4593-97D0-47D81CD77DD8}" type="pres">
      <dgm:prSet presAssocID="{92915D06-0D76-42F4-AC9A-4EDBF715907A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6F15F-25CF-457C-AE00-312D522A9A83}" type="pres">
      <dgm:prSet presAssocID="{DDC93582-E511-4F7D-8C00-704E87B441BC}" presName="sibTrans" presStyleCnt="0"/>
      <dgm:spPr/>
    </dgm:pt>
    <dgm:pt modelId="{BE656F07-4181-4FF5-99B5-8C670720EEDA}" type="pres">
      <dgm:prSet presAssocID="{B27C49A7-A63B-457D-AAF0-1FD2DB4118AF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23F48-ED9F-46FE-9981-79A7A9443BCC}" type="pres">
      <dgm:prSet presAssocID="{F9341600-69C4-46C4-AB18-937AE58C3337}" presName="sibTrans" presStyleCnt="0"/>
      <dgm:spPr/>
    </dgm:pt>
    <dgm:pt modelId="{72023E37-6723-4D95-8082-CEC6B850CA66}" type="pres">
      <dgm:prSet presAssocID="{0B8C0E88-A145-4D71-90EE-0DD1DC3ECBF4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7C53B-738C-4A42-8525-23B1F4783099}" type="pres">
      <dgm:prSet presAssocID="{E752DFD0-7992-40A6-A9FC-6000390FE983}" presName="sibTrans" presStyleCnt="0"/>
      <dgm:spPr/>
    </dgm:pt>
    <dgm:pt modelId="{52AB1372-BF35-4463-A1C2-1781047236C4}" type="pres">
      <dgm:prSet presAssocID="{795AACC2-3CE2-4569-8199-6BBF46E82B2E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566022-C6F9-4E61-B219-16110E7D2A34}" type="pres">
      <dgm:prSet presAssocID="{130E5BA1-B1FA-496F-B45D-479272FF1D35}" presName="sibTrans" presStyleCnt="0"/>
      <dgm:spPr/>
    </dgm:pt>
    <dgm:pt modelId="{94027CC4-13A5-48F1-AD68-133564D93F9D}" type="pres">
      <dgm:prSet presAssocID="{4E9BEF12-27BE-4542-86D6-C96860A1FB46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4F57E-A8AD-4F76-A452-AE22B30927E7}" type="pres">
      <dgm:prSet presAssocID="{2AE91370-C1F3-40EC-B916-83A9F1331486}" presName="sibTrans" presStyleCnt="0"/>
      <dgm:spPr/>
    </dgm:pt>
    <dgm:pt modelId="{D6FE34A0-5115-4290-9D57-96447F9EDC2D}" type="pres">
      <dgm:prSet presAssocID="{62DFD6C8-75F7-454A-8A29-F1D690D2C5C8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A3E1A-4D89-4C1E-988D-7811F72EF38C}" type="pres">
      <dgm:prSet presAssocID="{F11066AA-0A8F-4B10-A0EC-EABCFFB23D0C}" presName="sibTrans" presStyleCnt="0"/>
      <dgm:spPr/>
    </dgm:pt>
    <dgm:pt modelId="{E5F7243A-5A0F-4BEF-80A4-08F359BE78C7}" type="pres">
      <dgm:prSet presAssocID="{8B773C59-289F-4CF1-AF3F-AB766A54B879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D3E65-FDE1-49F2-86FF-243436A102C9}" type="pres">
      <dgm:prSet presAssocID="{FF613E5B-DBAD-4005-84D1-D27FD0B5418F}" presName="sibTrans" presStyleCnt="0"/>
      <dgm:spPr/>
    </dgm:pt>
    <dgm:pt modelId="{FF972333-B12B-46CB-AD73-C0BB6356C1AE}" type="pres">
      <dgm:prSet presAssocID="{756EAC66-7ED5-4759-BF8B-46213517EFB4}" presName="node" presStyleLbl="node1" presStyleIdx="9" presStyleCnt="10" custLinFactNeighborY="-1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292B95-3B91-44C2-BBDF-A2ADF867B199}" srcId="{6BCFFF79-08D6-4478-8223-F3E78669ADF1}" destId="{8B773C59-289F-4CF1-AF3F-AB766A54B879}" srcOrd="8" destOrd="0" parTransId="{511B49C1-C025-4581-B957-A3F1250BE13F}" sibTransId="{FF613E5B-DBAD-4005-84D1-D27FD0B5418F}"/>
    <dgm:cxn modelId="{9D12191E-B78A-4F9D-9E6A-C55EC64830AC}" type="presOf" srcId="{64CF1193-D5E6-437B-A5A1-2A2D94DC5678}" destId="{FCCD7F1D-6126-4A94-B3DE-89248D313771}" srcOrd="0" destOrd="0" presId="urn:microsoft.com/office/officeart/2005/8/layout/hList6"/>
    <dgm:cxn modelId="{203D9511-2563-41EF-AEC6-1210B4458708}" type="presOf" srcId="{4E9BEF12-27BE-4542-86D6-C96860A1FB46}" destId="{94027CC4-13A5-48F1-AD68-133564D93F9D}" srcOrd="0" destOrd="0" presId="urn:microsoft.com/office/officeart/2005/8/layout/hList6"/>
    <dgm:cxn modelId="{B411F9BC-8B1B-4F25-A06E-F4C76ED5783C}" type="presOf" srcId="{8B773C59-289F-4CF1-AF3F-AB766A54B879}" destId="{E5F7243A-5A0F-4BEF-80A4-08F359BE78C7}" srcOrd="0" destOrd="0" presId="urn:microsoft.com/office/officeart/2005/8/layout/hList6"/>
    <dgm:cxn modelId="{2439804A-75C4-4438-878C-4FEC076B9510}" srcId="{6BCFFF79-08D6-4478-8223-F3E78669ADF1}" destId="{756EAC66-7ED5-4759-BF8B-46213517EFB4}" srcOrd="9" destOrd="0" parTransId="{2074E4F4-BE0F-4456-A3F3-2E1ED91E4C84}" sibTransId="{852012D8-516C-41CA-8BDB-C4A8B6C4A3DE}"/>
    <dgm:cxn modelId="{3C2E37FA-D158-4D70-8788-2B3FDDCF72BB}" srcId="{6BCFFF79-08D6-4478-8223-F3E78669ADF1}" destId="{B27C49A7-A63B-457D-AAF0-1FD2DB4118AF}" srcOrd="3" destOrd="0" parTransId="{CDEFA8D1-7C52-4498-8F75-C1C9C36EA452}" sibTransId="{F9341600-69C4-46C4-AB18-937AE58C3337}"/>
    <dgm:cxn modelId="{0FCA8863-5AD1-4C4F-8983-2293C28648B9}" srcId="{6BCFFF79-08D6-4478-8223-F3E78669ADF1}" destId="{0B8C0E88-A145-4D71-90EE-0DD1DC3ECBF4}" srcOrd="4" destOrd="0" parTransId="{CC724B23-418E-49A8-8271-ED1619DD03B2}" sibTransId="{E752DFD0-7992-40A6-A9FC-6000390FE983}"/>
    <dgm:cxn modelId="{953849BC-6605-4A50-9048-9E902BF4EEB7}" srcId="{6BCFFF79-08D6-4478-8223-F3E78669ADF1}" destId="{795AACC2-3CE2-4569-8199-6BBF46E82B2E}" srcOrd="5" destOrd="0" parTransId="{097304CE-62AE-4015-BC70-2419F80982A8}" sibTransId="{130E5BA1-B1FA-496F-B45D-479272FF1D35}"/>
    <dgm:cxn modelId="{3260F789-F4C5-4FE3-A28E-C98903EFD274}" type="presOf" srcId="{756EAC66-7ED5-4759-BF8B-46213517EFB4}" destId="{FF972333-B12B-46CB-AD73-C0BB6356C1AE}" srcOrd="0" destOrd="0" presId="urn:microsoft.com/office/officeart/2005/8/layout/hList6"/>
    <dgm:cxn modelId="{8F08DB68-8EC4-40B4-9763-4918C860B314}" srcId="{6BCFFF79-08D6-4478-8223-F3E78669ADF1}" destId="{4E9BEF12-27BE-4542-86D6-C96860A1FB46}" srcOrd="6" destOrd="0" parTransId="{9EDC395E-4B14-4278-9134-EF89223CE6BC}" sibTransId="{2AE91370-C1F3-40EC-B916-83A9F1331486}"/>
    <dgm:cxn modelId="{EE979977-1925-4F90-A9DC-491C3CD7BC7C}" srcId="{6BCFFF79-08D6-4478-8223-F3E78669ADF1}" destId="{479CC8DC-5B4F-443F-9557-92D1A5753960}" srcOrd="1" destOrd="0" parTransId="{E3E5B0AE-AC41-442A-B02E-7597F40577D0}" sibTransId="{3617C555-074A-46B0-8376-9E71F54427AE}"/>
    <dgm:cxn modelId="{3B05CD31-4271-47E3-B5D2-887B9AE2083D}" type="presOf" srcId="{62DFD6C8-75F7-454A-8A29-F1D690D2C5C8}" destId="{D6FE34A0-5115-4290-9D57-96447F9EDC2D}" srcOrd="0" destOrd="0" presId="urn:microsoft.com/office/officeart/2005/8/layout/hList6"/>
    <dgm:cxn modelId="{EB06D29F-8128-4421-8022-B1AC51B270B7}" type="presOf" srcId="{795AACC2-3CE2-4569-8199-6BBF46E82B2E}" destId="{52AB1372-BF35-4463-A1C2-1781047236C4}" srcOrd="0" destOrd="0" presId="urn:microsoft.com/office/officeart/2005/8/layout/hList6"/>
    <dgm:cxn modelId="{5197FE6D-318C-460A-BB42-BEAD2D4D14D9}" type="presOf" srcId="{6BCFFF79-08D6-4478-8223-F3E78669ADF1}" destId="{EA102BE9-1209-42E8-A874-7278A077FAC5}" srcOrd="0" destOrd="0" presId="urn:microsoft.com/office/officeart/2005/8/layout/hList6"/>
    <dgm:cxn modelId="{CEC6B6F1-916B-4C32-BC01-191788E85398}" srcId="{6BCFFF79-08D6-4478-8223-F3E78669ADF1}" destId="{62DFD6C8-75F7-454A-8A29-F1D690D2C5C8}" srcOrd="7" destOrd="0" parTransId="{3C584754-624E-43BE-8405-6453D67FFE17}" sibTransId="{F11066AA-0A8F-4B10-A0EC-EABCFFB23D0C}"/>
    <dgm:cxn modelId="{EE01CC99-D7E2-4761-87F4-F2D206B03FDA}" srcId="{6BCFFF79-08D6-4478-8223-F3E78669ADF1}" destId="{64CF1193-D5E6-437B-A5A1-2A2D94DC5678}" srcOrd="0" destOrd="0" parTransId="{E949A20B-5D35-4892-A96B-76E32A143B6E}" sibTransId="{05C38691-59AC-4E5A-B8A6-0DBC4DA9AB4B}"/>
    <dgm:cxn modelId="{C8681D55-934A-429D-91EA-5D09814812B7}" type="presOf" srcId="{92915D06-0D76-42F4-AC9A-4EDBF715907A}" destId="{BC13FA7D-40A3-4593-97D0-47D81CD77DD8}" srcOrd="0" destOrd="0" presId="urn:microsoft.com/office/officeart/2005/8/layout/hList6"/>
    <dgm:cxn modelId="{153811F4-9D82-4756-BB0A-CF2E5D43FF43}" type="presOf" srcId="{B27C49A7-A63B-457D-AAF0-1FD2DB4118AF}" destId="{BE656F07-4181-4FF5-99B5-8C670720EEDA}" srcOrd="0" destOrd="0" presId="urn:microsoft.com/office/officeart/2005/8/layout/hList6"/>
    <dgm:cxn modelId="{DA31D9B5-603A-4356-AD83-AD41DF1833B3}" type="presOf" srcId="{479CC8DC-5B4F-443F-9557-92D1A5753960}" destId="{B9D97DF5-56B6-4934-A814-864FC488966A}" srcOrd="0" destOrd="0" presId="urn:microsoft.com/office/officeart/2005/8/layout/hList6"/>
    <dgm:cxn modelId="{0292B7B6-2404-441A-A3E1-C77B789976D4}" srcId="{6BCFFF79-08D6-4478-8223-F3E78669ADF1}" destId="{92915D06-0D76-42F4-AC9A-4EDBF715907A}" srcOrd="2" destOrd="0" parTransId="{4AFD9822-F6A6-48D1-942A-ADAE4BEF04CB}" sibTransId="{DDC93582-E511-4F7D-8C00-704E87B441BC}"/>
    <dgm:cxn modelId="{AD2C9B88-CE7B-40B4-97A8-460FEEA35625}" type="presOf" srcId="{0B8C0E88-A145-4D71-90EE-0DD1DC3ECBF4}" destId="{72023E37-6723-4D95-8082-CEC6B850CA66}" srcOrd="0" destOrd="0" presId="urn:microsoft.com/office/officeart/2005/8/layout/hList6"/>
    <dgm:cxn modelId="{E0BBF7ED-B3C8-44D9-BABC-4ACB500E0DD1}" type="presParOf" srcId="{EA102BE9-1209-42E8-A874-7278A077FAC5}" destId="{FCCD7F1D-6126-4A94-B3DE-89248D313771}" srcOrd="0" destOrd="0" presId="urn:microsoft.com/office/officeart/2005/8/layout/hList6"/>
    <dgm:cxn modelId="{3E54FCC9-CB7B-4C8C-A85F-FC70BBB23F6B}" type="presParOf" srcId="{EA102BE9-1209-42E8-A874-7278A077FAC5}" destId="{3D897A3A-5E42-40BE-BDA7-D50A4802B0BC}" srcOrd="1" destOrd="0" presId="urn:microsoft.com/office/officeart/2005/8/layout/hList6"/>
    <dgm:cxn modelId="{EF2D2FDB-7A75-477D-A827-22B59DA78734}" type="presParOf" srcId="{EA102BE9-1209-42E8-A874-7278A077FAC5}" destId="{B9D97DF5-56B6-4934-A814-864FC488966A}" srcOrd="2" destOrd="0" presId="urn:microsoft.com/office/officeart/2005/8/layout/hList6"/>
    <dgm:cxn modelId="{6FB1EBEC-96D3-4777-99CE-A9053F372664}" type="presParOf" srcId="{EA102BE9-1209-42E8-A874-7278A077FAC5}" destId="{A0E05667-817B-4B01-9270-417DE85DEB1A}" srcOrd="3" destOrd="0" presId="urn:microsoft.com/office/officeart/2005/8/layout/hList6"/>
    <dgm:cxn modelId="{99288802-F44E-4D63-98A6-09AAE914F20C}" type="presParOf" srcId="{EA102BE9-1209-42E8-A874-7278A077FAC5}" destId="{BC13FA7D-40A3-4593-97D0-47D81CD77DD8}" srcOrd="4" destOrd="0" presId="urn:microsoft.com/office/officeart/2005/8/layout/hList6"/>
    <dgm:cxn modelId="{99E7A56F-A7F9-4D77-875F-F8263730F828}" type="presParOf" srcId="{EA102BE9-1209-42E8-A874-7278A077FAC5}" destId="{7726F15F-25CF-457C-AE00-312D522A9A83}" srcOrd="5" destOrd="0" presId="urn:microsoft.com/office/officeart/2005/8/layout/hList6"/>
    <dgm:cxn modelId="{FC97356A-1BEA-4155-AE1D-C1B6428AD40E}" type="presParOf" srcId="{EA102BE9-1209-42E8-A874-7278A077FAC5}" destId="{BE656F07-4181-4FF5-99B5-8C670720EEDA}" srcOrd="6" destOrd="0" presId="urn:microsoft.com/office/officeart/2005/8/layout/hList6"/>
    <dgm:cxn modelId="{35B0DF9C-CC99-4169-8182-9993CC0B07A3}" type="presParOf" srcId="{EA102BE9-1209-42E8-A874-7278A077FAC5}" destId="{26023F48-ED9F-46FE-9981-79A7A9443BCC}" srcOrd="7" destOrd="0" presId="urn:microsoft.com/office/officeart/2005/8/layout/hList6"/>
    <dgm:cxn modelId="{7CE515AC-0D30-4A3A-8BBD-08C0304A45F0}" type="presParOf" srcId="{EA102BE9-1209-42E8-A874-7278A077FAC5}" destId="{72023E37-6723-4D95-8082-CEC6B850CA66}" srcOrd="8" destOrd="0" presId="urn:microsoft.com/office/officeart/2005/8/layout/hList6"/>
    <dgm:cxn modelId="{13A4DE53-FFFA-4930-AADF-80AA3CCAB59D}" type="presParOf" srcId="{EA102BE9-1209-42E8-A874-7278A077FAC5}" destId="{19E7C53B-738C-4A42-8525-23B1F4783099}" srcOrd="9" destOrd="0" presId="urn:microsoft.com/office/officeart/2005/8/layout/hList6"/>
    <dgm:cxn modelId="{35E32066-CB37-4C9A-9D48-E295419C6D9C}" type="presParOf" srcId="{EA102BE9-1209-42E8-A874-7278A077FAC5}" destId="{52AB1372-BF35-4463-A1C2-1781047236C4}" srcOrd="10" destOrd="0" presId="urn:microsoft.com/office/officeart/2005/8/layout/hList6"/>
    <dgm:cxn modelId="{B167D186-2665-415C-AB19-3AF9D304E24A}" type="presParOf" srcId="{EA102BE9-1209-42E8-A874-7278A077FAC5}" destId="{2A566022-C6F9-4E61-B219-16110E7D2A34}" srcOrd="11" destOrd="0" presId="urn:microsoft.com/office/officeart/2005/8/layout/hList6"/>
    <dgm:cxn modelId="{BC0153B9-AF12-4101-91B3-C456CADB13E3}" type="presParOf" srcId="{EA102BE9-1209-42E8-A874-7278A077FAC5}" destId="{94027CC4-13A5-48F1-AD68-133564D93F9D}" srcOrd="12" destOrd="0" presId="urn:microsoft.com/office/officeart/2005/8/layout/hList6"/>
    <dgm:cxn modelId="{985B6913-D191-4258-B8E6-EA13EFB11A1E}" type="presParOf" srcId="{EA102BE9-1209-42E8-A874-7278A077FAC5}" destId="{31F4F57E-A8AD-4F76-A452-AE22B30927E7}" srcOrd="13" destOrd="0" presId="urn:microsoft.com/office/officeart/2005/8/layout/hList6"/>
    <dgm:cxn modelId="{92CBBFB7-72E4-4D4E-A55C-28D2201ACA9C}" type="presParOf" srcId="{EA102BE9-1209-42E8-A874-7278A077FAC5}" destId="{D6FE34A0-5115-4290-9D57-96447F9EDC2D}" srcOrd="14" destOrd="0" presId="urn:microsoft.com/office/officeart/2005/8/layout/hList6"/>
    <dgm:cxn modelId="{D9F4F1CE-5D75-4719-AEF3-307DF57B745D}" type="presParOf" srcId="{EA102BE9-1209-42E8-A874-7278A077FAC5}" destId="{26DA3E1A-4D89-4C1E-988D-7811F72EF38C}" srcOrd="15" destOrd="0" presId="urn:microsoft.com/office/officeart/2005/8/layout/hList6"/>
    <dgm:cxn modelId="{EC1171F9-3FFD-4524-99A7-2EA2A7E45AD7}" type="presParOf" srcId="{EA102BE9-1209-42E8-A874-7278A077FAC5}" destId="{E5F7243A-5A0F-4BEF-80A4-08F359BE78C7}" srcOrd="16" destOrd="0" presId="urn:microsoft.com/office/officeart/2005/8/layout/hList6"/>
    <dgm:cxn modelId="{4C8D0465-000C-4048-A843-52D05EBF01B1}" type="presParOf" srcId="{EA102BE9-1209-42E8-A874-7278A077FAC5}" destId="{709D3E65-FDE1-49F2-86FF-243436A102C9}" srcOrd="17" destOrd="0" presId="urn:microsoft.com/office/officeart/2005/8/layout/hList6"/>
    <dgm:cxn modelId="{20FEC65B-60CC-4C21-9BCE-E8830CF38967}" type="presParOf" srcId="{EA102BE9-1209-42E8-A874-7278A077FAC5}" destId="{FF972333-B12B-46CB-AD73-C0BB6356C1AE}" srcOrd="1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FA1F14-2028-4E5B-8FFD-89581672910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59280C-A111-4194-B5F3-B6DD58626157}">
      <dgm:prSet phldrT="[Text]"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ការគោរពវិន័យថវិកា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A695CACE-4AD7-4878-9EC2-2D82017005DE}" type="parTrans" cxnId="{CCF8429B-8597-480B-AE02-DF0C44337FAC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7A479885-69C9-40CC-AD2C-152EBC4F2FE2}" type="sibTrans" cxnId="{CCF8429B-8597-480B-AE02-DF0C44337FAC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CB262085-ED97-4C6D-89CC-5F295FFE836A}">
      <dgm:prSet phldrT="[Text]"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ប្រសិទ្ធភាពការប្រើប្រាស់ថវិកា ទាំងក្នុងផ្នែកវិភាជន៍, ទាំងក្នុងផ្នែកប្រតិបត្តិការ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C9F23543-F7EB-4DE5-94AB-75FE7719733C}" type="parTrans" cxnId="{BB7E26A6-C6DE-453C-9858-A5999A2BCED9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E7095931-C553-4BF8-8BD5-97B15710060C}" type="sibTrans" cxnId="{BB7E26A6-C6DE-453C-9858-A5999A2BCED9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150479F6-AC46-4CE1-9D46-6BC1E4580B50}">
      <dgm:prSet phldrT="[Text]"/>
      <dgm:spPr/>
      <dgm:t>
        <a:bodyPr/>
        <a:lstStyle/>
        <a:p>
          <a:r>
            <a:rPr lang="km-KH" dirty="0">
              <a:latin typeface="Khmer MEF1" panose="02000506000000020004" pitchFamily="2" charset="0"/>
              <a:cs typeface="Khmer MEF1" panose="02000506000000020004" pitchFamily="2" charset="0"/>
            </a:rPr>
            <a:t>ស័ក្តិសិទ្ធភាពនៃការផ្តល់សេវាសាធារណៈ </a:t>
          </a:r>
          <a:endParaRPr lang="en-US" dirty="0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CCF85198-4086-48AF-AE6D-4DB83B9FB5A3}" type="parTrans" cxnId="{7D2EA13E-62BD-4039-A046-16E1270D5D46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46C90C7F-AE06-44F8-ABBE-63E55D07088A}" type="sibTrans" cxnId="{7D2EA13E-62BD-4039-A046-16E1270D5D46}">
      <dgm:prSet/>
      <dgm:spPr/>
      <dgm:t>
        <a:bodyPr/>
        <a:lstStyle/>
        <a:p>
          <a:endParaRPr lang="en-US">
            <a:latin typeface="Khmer MEF1" panose="02000506000000020004" pitchFamily="2" charset="0"/>
            <a:cs typeface="Khmer MEF1" panose="02000506000000020004" pitchFamily="2" charset="0"/>
          </a:endParaRPr>
        </a:p>
      </dgm:t>
    </dgm:pt>
    <dgm:pt modelId="{FF510608-E2E7-42DC-9C14-BD3817F9CCFA}" type="pres">
      <dgm:prSet presAssocID="{28FA1F14-2028-4E5B-8FFD-8958167291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B8088BC-8A7A-421E-96F8-81DD0BF43F68}" type="pres">
      <dgm:prSet presAssocID="{28FA1F14-2028-4E5B-8FFD-89581672910C}" presName="Name1" presStyleCnt="0"/>
      <dgm:spPr/>
    </dgm:pt>
    <dgm:pt modelId="{8D8A423D-40DC-4D3E-AA5E-68B55184DC70}" type="pres">
      <dgm:prSet presAssocID="{28FA1F14-2028-4E5B-8FFD-89581672910C}" presName="cycle" presStyleCnt="0"/>
      <dgm:spPr/>
    </dgm:pt>
    <dgm:pt modelId="{8558D27D-7537-4298-9107-491CEF7F21F3}" type="pres">
      <dgm:prSet presAssocID="{28FA1F14-2028-4E5B-8FFD-89581672910C}" presName="srcNode" presStyleLbl="node1" presStyleIdx="0" presStyleCnt="3"/>
      <dgm:spPr/>
    </dgm:pt>
    <dgm:pt modelId="{17ED795D-3A76-459F-85F2-9141919B05C1}" type="pres">
      <dgm:prSet presAssocID="{28FA1F14-2028-4E5B-8FFD-89581672910C}" presName="conn" presStyleLbl="parChTrans1D2" presStyleIdx="0" presStyleCnt="1"/>
      <dgm:spPr/>
      <dgm:t>
        <a:bodyPr/>
        <a:lstStyle/>
        <a:p>
          <a:endParaRPr lang="en-US"/>
        </a:p>
      </dgm:t>
    </dgm:pt>
    <dgm:pt modelId="{EDF4A2A1-EFCA-467D-AC26-8AF8733A13F8}" type="pres">
      <dgm:prSet presAssocID="{28FA1F14-2028-4E5B-8FFD-89581672910C}" presName="extraNode" presStyleLbl="node1" presStyleIdx="0" presStyleCnt="3"/>
      <dgm:spPr/>
    </dgm:pt>
    <dgm:pt modelId="{14C20FC9-2D67-482E-9F10-136C34AFA04D}" type="pres">
      <dgm:prSet presAssocID="{28FA1F14-2028-4E5B-8FFD-89581672910C}" presName="dstNode" presStyleLbl="node1" presStyleIdx="0" presStyleCnt="3"/>
      <dgm:spPr/>
    </dgm:pt>
    <dgm:pt modelId="{D7CB3D37-084D-455B-9403-A1248B2DFC04}" type="pres">
      <dgm:prSet presAssocID="{7B59280C-A111-4194-B5F3-B6DD586261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09611-F058-49DA-A683-56B36C9163D6}" type="pres">
      <dgm:prSet presAssocID="{7B59280C-A111-4194-B5F3-B6DD58626157}" presName="accent_1" presStyleCnt="0"/>
      <dgm:spPr/>
    </dgm:pt>
    <dgm:pt modelId="{2B513DB9-B981-4DE3-944A-D8336A638075}" type="pres">
      <dgm:prSet presAssocID="{7B59280C-A111-4194-B5F3-B6DD58626157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19000" r="-19000"/>
          </a:stretch>
        </a:blipFill>
      </dgm:spPr>
    </dgm:pt>
    <dgm:pt modelId="{FA58C895-984B-4A4C-9EEB-7F12FF6EC225}" type="pres">
      <dgm:prSet presAssocID="{CB262085-ED97-4C6D-89CC-5F295FFE836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47C8B-A788-484E-B903-9B1F4E123340}" type="pres">
      <dgm:prSet presAssocID="{CB262085-ED97-4C6D-89CC-5F295FFE836A}" presName="accent_2" presStyleCnt="0"/>
      <dgm:spPr/>
    </dgm:pt>
    <dgm:pt modelId="{CF9A4EAF-63F8-4DC9-B518-C1AF08E406A0}" type="pres">
      <dgm:prSet presAssocID="{CB262085-ED97-4C6D-89CC-5F295FFE836A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4438D7D3-91B4-4ED5-910B-2303C4D55FDA}" type="pres">
      <dgm:prSet presAssocID="{150479F6-AC46-4CE1-9D46-6BC1E4580B5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20277-E6A9-4600-BC2E-341837C91DFC}" type="pres">
      <dgm:prSet presAssocID="{150479F6-AC46-4CE1-9D46-6BC1E4580B50}" presName="accent_3" presStyleCnt="0"/>
      <dgm:spPr/>
    </dgm:pt>
    <dgm:pt modelId="{EE56DE0E-6F46-47FD-AE4A-0265D7E666DF}" type="pres">
      <dgm:prSet presAssocID="{150479F6-AC46-4CE1-9D46-6BC1E4580B50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</dgm:ptLst>
  <dgm:cxnLst>
    <dgm:cxn modelId="{E1F160A2-E85A-4571-A572-AB3D64B320D0}" type="presOf" srcId="{7B59280C-A111-4194-B5F3-B6DD58626157}" destId="{D7CB3D37-084D-455B-9403-A1248B2DFC04}" srcOrd="0" destOrd="0" presId="urn:microsoft.com/office/officeart/2008/layout/VerticalCurvedList"/>
    <dgm:cxn modelId="{893B1605-E6D1-43E5-8EF7-C0E7500C37EF}" type="presOf" srcId="{28FA1F14-2028-4E5B-8FFD-89581672910C}" destId="{FF510608-E2E7-42DC-9C14-BD3817F9CCFA}" srcOrd="0" destOrd="0" presId="urn:microsoft.com/office/officeart/2008/layout/VerticalCurvedList"/>
    <dgm:cxn modelId="{BB7E26A6-C6DE-453C-9858-A5999A2BCED9}" srcId="{28FA1F14-2028-4E5B-8FFD-89581672910C}" destId="{CB262085-ED97-4C6D-89CC-5F295FFE836A}" srcOrd="1" destOrd="0" parTransId="{C9F23543-F7EB-4DE5-94AB-75FE7719733C}" sibTransId="{E7095931-C553-4BF8-8BD5-97B15710060C}"/>
    <dgm:cxn modelId="{F45A4CF7-3A96-4562-8064-2C40C3E1B89E}" type="presOf" srcId="{CB262085-ED97-4C6D-89CC-5F295FFE836A}" destId="{FA58C895-984B-4A4C-9EEB-7F12FF6EC225}" srcOrd="0" destOrd="0" presId="urn:microsoft.com/office/officeart/2008/layout/VerticalCurvedList"/>
    <dgm:cxn modelId="{7D2EA13E-62BD-4039-A046-16E1270D5D46}" srcId="{28FA1F14-2028-4E5B-8FFD-89581672910C}" destId="{150479F6-AC46-4CE1-9D46-6BC1E4580B50}" srcOrd="2" destOrd="0" parTransId="{CCF85198-4086-48AF-AE6D-4DB83B9FB5A3}" sibTransId="{46C90C7F-AE06-44F8-ABBE-63E55D07088A}"/>
    <dgm:cxn modelId="{B11C1255-A712-4D1B-82FE-F04C30401A65}" type="presOf" srcId="{7A479885-69C9-40CC-AD2C-152EBC4F2FE2}" destId="{17ED795D-3A76-459F-85F2-9141919B05C1}" srcOrd="0" destOrd="0" presId="urn:microsoft.com/office/officeart/2008/layout/VerticalCurvedList"/>
    <dgm:cxn modelId="{CCF8429B-8597-480B-AE02-DF0C44337FAC}" srcId="{28FA1F14-2028-4E5B-8FFD-89581672910C}" destId="{7B59280C-A111-4194-B5F3-B6DD58626157}" srcOrd="0" destOrd="0" parTransId="{A695CACE-4AD7-4878-9EC2-2D82017005DE}" sibTransId="{7A479885-69C9-40CC-AD2C-152EBC4F2FE2}"/>
    <dgm:cxn modelId="{C1E12271-99A2-45BA-B3B5-9B552130B164}" type="presOf" srcId="{150479F6-AC46-4CE1-9D46-6BC1E4580B50}" destId="{4438D7D3-91B4-4ED5-910B-2303C4D55FDA}" srcOrd="0" destOrd="0" presId="urn:microsoft.com/office/officeart/2008/layout/VerticalCurvedList"/>
    <dgm:cxn modelId="{476BAECB-FBFB-4CFF-9B17-CC4D33969C56}" type="presParOf" srcId="{FF510608-E2E7-42DC-9C14-BD3817F9CCFA}" destId="{FB8088BC-8A7A-421E-96F8-81DD0BF43F68}" srcOrd="0" destOrd="0" presId="urn:microsoft.com/office/officeart/2008/layout/VerticalCurvedList"/>
    <dgm:cxn modelId="{3510840D-3969-4198-BADC-B35C2B777D4F}" type="presParOf" srcId="{FB8088BC-8A7A-421E-96F8-81DD0BF43F68}" destId="{8D8A423D-40DC-4D3E-AA5E-68B55184DC70}" srcOrd="0" destOrd="0" presId="urn:microsoft.com/office/officeart/2008/layout/VerticalCurvedList"/>
    <dgm:cxn modelId="{147959E2-3250-4D8B-A1AC-D69BF18A44B0}" type="presParOf" srcId="{8D8A423D-40DC-4D3E-AA5E-68B55184DC70}" destId="{8558D27D-7537-4298-9107-491CEF7F21F3}" srcOrd="0" destOrd="0" presId="urn:microsoft.com/office/officeart/2008/layout/VerticalCurvedList"/>
    <dgm:cxn modelId="{C71414FB-D219-456D-B7DC-7232253256AC}" type="presParOf" srcId="{8D8A423D-40DC-4D3E-AA5E-68B55184DC70}" destId="{17ED795D-3A76-459F-85F2-9141919B05C1}" srcOrd="1" destOrd="0" presId="urn:microsoft.com/office/officeart/2008/layout/VerticalCurvedList"/>
    <dgm:cxn modelId="{9D5A2256-E331-4CBA-991C-8E710F5C834A}" type="presParOf" srcId="{8D8A423D-40DC-4D3E-AA5E-68B55184DC70}" destId="{EDF4A2A1-EFCA-467D-AC26-8AF8733A13F8}" srcOrd="2" destOrd="0" presId="urn:microsoft.com/office/officeart/2008/layout/VerticalCurvedList"/>
    <dgm:cxn modelId="{DABB7E35-2914-4372-AB32-32CB88D4B18D}" type="presParOf" srcId="{8D8A423D-40DC-4D3E-AA5E-68B55184DC70}" destId="{14C20FC9-2D67-482E-9F10-136C34AFA04D}" srcOrd="3" destOrd="0" presId="urn:microsoft.com/office/officeart/2008/layout/VerticalCurvedList"/>
    <dgm:cxn modelId="{C1974E05-4AAF-4C22-9C35-613E3F0EC5F4}" type="presParOf" srcId="{FB8088BC-8A7A-421E-96F8-81DD0BF43F68}" destId="{D7CB3D37-084D-455B-9403-A1248B2DFC04}" srcOrd="1" destOrd="0" presId="urn:microsoft.com/office/officeart/2008/layout/VerticalCurvedList"/>
    <dgm:cxn modelId="{D85CCE11-4FEE-4AC9-9B1B-2BC02F912C37}" type="presParOf" srcId="{FB8088BC-8A7A-421E-96F8-81DD0BF43F68}" destId="{E9309611-F058-49DA-A683-56B36C9163D6}" srcOrd="2" destOrd="0" presId="urn:microsoft.com/office/officeart/2008/layout/VerticalCurvedList"/>
    <dgm:cxn modelId="{DC5C6B07-09DF-483B-8727-7EADCEBE2347}" type="presParOf" srcId="{E9309611-F058-49DA-A683-56B36C9163D6}" destId="{2B513DB9-B981-4DE3-944A-D8336A638075}" srcOrd="0" destOrd="0" presId="urn:microsoft.com/office/officeart/2008/layout/VerticalCurvedList"/>
    <dgm:cxn modelId="{FE1120FC-7AF6-4BF5-9544-63E4E62A61E6}" type="presParOf" srcId="{FB8088BC-8A7A-421E-96F8-81DD0BF43F68}" destId="{FA58C895-984B-4A4C-9EEB-7F12FF6EC225}" srcOrd="3" destOrd="0" presId="urn:microsoft.com/office/officeart/2008/layout/VerticalCurvedList"/>
    <dgm:cxn modelId="{51133E1D-8FC4-41B4-B290-104F4B144E9A}" type="presParOf" srcId="{FB8088BC-8A7A-421E-96F8-81DD0BF43F68}" destId="{4EB47C8B-A788-484E-B903-9B1F4E123340}" srcOrd="4" destOrd="0" presId="urn:microsoft.com/office/officeart/2008/layout/VerticalCurvedList"/>
    <dgm:cxn modelId="{AF401E18-8C96-4416-B3DF-47366AA8EE9A}" type="presParOf" srcId="{4EB47C8B-A788-484E-B903-9B1F4E123340}" destId="{CF9A4EAF-63F8-4DC9-B518-C1AF08E406A0}" srcOrd="0" destOrd="0" presId="urn:microsoft.com/office/officeart/2008/layout/VerticalCurvedList"/>
    <dgm:cxn modelId="{EDE778A9-6D1B-40E4-AE36-CD167D79E08E}" type="presParOf" srcId="{FB8088BC-8A7A-421E-96F8-81DD0BF43F68}" destId="{4438D7D3-91B4-4ED5-910B-2303C4D55FDA}" srcOrd="5" destOrd="0" presId="urn:microsoft.com/office/officeart/2008/layout/VerticalCurvedList"/>
    <dgm:cxn modelId="{19AC11C7-5C3C-4E63-9728-FBB4C68D23FF}" type="presParOf" srcId="{FB8088BC-8A7A-421E-96F8-81DD0BF43F68}" destId="{6B620277-E6A9-4600-BC2E-341837C91DFC}" srcOrd="6" destOrd="0" presId="urn:microsoft.com/office/officeart/2008/layout/VerticalCurvedList"/>
    <dgm:cxn modelId="{EAA5D5E7-F201-4FFF-80BA-02B83B112EF9}" type="presParOf" srcId="{6B620277-E6A9-4600-BC2E-341837C91DFC}" destId="{EE56DE0E-6F46-47FD-AE4A-0265D7E666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D7F1D-6126-4A94-B3DE-89248D313771}">
      <dsp:nvSpPr>
        <dsp:cNvPr id="0" name=""/>
        <dsp:cNvSpPr/>
      </dsp:nvSpPr>
      <dsp:spPr>
        <a:xfrm rot="16200000">
          <a:off x="-2408650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>
              <a:latin typeface="Khmer MEF1" panose="02000506000000020004" pitchFamily="2" charset="0"/>
              <a:cs typeface="Khmer MEF1" panose="02000506000000020004" pitchFamily="2" charset="0"/>
            </a:rPr>
            <a:t> </a:t>
          </a:r>
          <a:r>
            <a:rPr lang="km-KH" sz="5800" kern="120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sz="58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 rot="5400000">
        <a:off x="2699" y="1158240"/>
        <a:ext cx="968501" cy="3474720"/>
      </dsp:txXfrm>
    </dsp:sp>
    <dsp:sp modelId="{B9D97DF5-56B6-4934-A814-864FC488966A}">
      <dsp:nvSpPr>
        <dsp:cNvPr id="0" name=""/>
        <dsp:cNvSpPr/>
      </dsp:nvSpPr>
      <dsp:spPr>
        <a:xfrm rot="16200000">
          <a:off x="-1367511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 rot="5400000">
        <a:off x="1043838" y="1158240"/>
        <a:ext cx="968501" cy="3474720"/>
      </dsp:txXfrm>
    </dsp:sp>
    <dsp:sp modelId="{BC13FA7D-40A3-4593-97D0-47D81CD77DD8}">
      <dsp:nvSpPr>
        <dsp:cNvPr id="0" name=""/>
        <dsp:cNvSpPr/>
      </dsp:nvSpPr>
      <dsp:spPr>
        <a:xfrm rot="16200000">
          <a:off x="-326372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 rot="5400000">
        <a:off x="2084977" y="1158240"/>
        <a:ext cx="968501" cy="3474720"/>
      </dsp:txXfrm>
    </dsp:sp>
    <dsp:sp modelId="{BE656F07-4181-4FF5-99B5-8C670720EEDA}">
      <dsp:nvSpPr>
        <dsp:cNvPr id="0" name=""/>
        <dsp:cNvSpPr/>
      </dsp:nvSpPr>
      <dsp:spPr>
        <a:xfrm rot="16200000">
          <a:off x="714766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 rot="5400000">
        <a:off x="3126115" y="1158240"/>
        <a:ext cx="968501" cy="3474720"/>
      </dsp:txXfrm>
    </dsp:sp>
    <dsp:sp modelId="{72023E37-6723-4D95-8082-CEC6B850CA66}">
      <dsp:nvSpPr>
        <dsp:cNvPr id="0" name=""/>
        <dsp:cNvSpPr/>
      </dsp:nvSpPr>
      <dsp:spPr>
        <a:xfrm rot="16200000">
          <a:off x="1755905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 rot="5400000">
        <a:off x="4167254" y="1158240"/>
        <a:ext cx="968501" cy="3474720"/>
      </dsp:txXfrm>
    </dsp:sp>
    <dsp:sp modelId="{52AB1372-BF35-4463-A1C2-1781047236C4}">
      <dsp:nvSpPr>
        <dsp:cNvPr id="0" name=""/>
        <dsp:cNvSpPr/>
      </dsp:nvSpPr>
      <dsp:spPr>
        <a:xfrm rot="16200000">
          <a:off x="2797044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5800" kern="1200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sz="58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 rot="5400000">
        <a:off x="5208393" y="1158240"/>
        <a:ext cx="968501" cy="3474720"/>
      </dsp:txXfrm>
    </dsp:sp>
    <dsp:sp modelId="{94027CC4-13A5-48F1-AD68-133564D93F9D}">
      <dsp:nvSpPr>
        <dsp:cNvPr id="0" name=""/>
        <dsp:cNvSpPr/>
      </dsp:nvSpPr>
      <dsp:spPr>
        <a:xfrm rot="16200000">
          <a:off x="3838183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5800" kern="1200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sz="58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 rot="5400000">
        <a:off x="6249532" y="1158240"/>
        <a:ext cx="968501" cy="3474720"/>
      </dsp:txXfrm>
    </dsp:sp>
    <dsp:sp modelId="{D6FE34A0-5115-4290-9D57-96447F9EDC2D}">
      <dsp:nvSpPr>
        <dsp:cNvPr id="0" name=""/>
        <dsp:cNvSpPr/>
      </dsp:nvSpPr>
      <dsp:spPr>
        <a:xfrm rot="16200000">
          <a:off x="4879322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5800" kern="1200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sz="58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 rot="5400000">
        <a:off x="7290671" y="1158240"/>
        <a:ext cx="968501" cy="3474720"/>
      </dsp:txXfrm>
    </dsp:sp>
    <dsp:sp modelId="{E5F7243A-5A0F-4BEF-80A4-08F359BE78C7}">
      <dsp:nvSpPr>
        <dsp:cNvPr id="0" name=""/>
        <dsp:cNvSpPr/>
      </dsp:nvSpPr>
      <dsp:spPr>
        <a:xfrm rot="16200000">
          <a:off x="5920461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5800" kern="1200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sz="58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 rot="5400000">
        <a:off x="8331810" y="1158240"/>
        <a:ext cx="968501" cy="3474720"/>
      </dsp:txXfrm>
    </dsp:sp>
    <dsp:sp modelId="{FF972333-B12B-46CB-AD73-C0BB6356C1AE}">
      <dsp:nvSpPr>
        <dsp:cNvPr id="0" name=""/>
        <dsp:cNvSpPr/>
      </dsp:nvSpPr>
      <dsp:spPr>
        <a:xfrm rot="16200000">
          <a:off x="6961600" y="2411349"/>
          <a:ext cx="5791200" cy="96850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0" tIns="0" rIns="365125" bIns="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5800" kern="1200" dirty="0">
              <a:latin typeface="Khmer MEF1" panose="02000506000000020004" pitchFamily="2" charset="0"/>
              <a:cs typeface="Khmer MEF1" panose="02000506000000020004" pitchFamily="2" charset="0"/>
            </a:rPr>
            <a:t>​</a:t>
          </a:r>
          <a:endParaRPr lang="en-US" sz="58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 rot="5400000">
        <a:off x="9372949" y="1158240"/>
        <a:ext cx="968501" cy="3474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D795D-3A76-459F-85F2-9141919B05C1}">
      <dsp:nvSpPr>
        <dsp:cNvPr id="0" name=""/>
        <dsp:cNvSpPr/>
      </dsp:nvSpPr>
      <dsp:spPr>
        <a:xfrm>
          <a:off x="-5116967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B3D37-084D-455B-9403-A1248B2DFC04}">
      <dsp:nvSpPr>
        <dsp:cNvPr id="0" name=""/>
        <dsp:cNvSpPr/>
      </dsp:nvSpPr>
      <dsp:spPr>
        <a:xfrm>
          <a:off x="628203" y="452596"/>
          <a:ext cx="10282138" cy="905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9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2500" kern="1200" dirty="0">
              <a:latin typeface="Khmer MEF1" panose="02000506000000020004" pitchFamily="2" charset="0"/>
              <a:cs typeface="Khmer MEF1" panose="02000506000000020004" pitchFamily="2" charset="0"/>
            </a:rPr>
            <a:t>ការគោរពវិន័យថវិកា</a:t>
          </a:r>
          <a:endParaRPr lang="en-US" sz="25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>
        <a:off x="628203" y="452596"/>
        <a:ext cx="10282138" cy="905192"/>
      </dsp:txXfrm>
    </dsp:sp>
    <dsp:sp modelId="{2B513DB9-B981-4DE3-944A-D8336A638075}">
      <dsp:nvSpPr>
        <dsp:cNvPr id="0" name=""/>
        <dsp:cNvSpPr/>
      </dsp:nvSpPr>
      <dsp:spPr>
        <a:xfrm>
          <a:off x="62458" y="339447"/>
          <a:ext cx="1131490" cy="113149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9000" r="-1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8C895-984B-4A4C-9EEB-7F12FF6EC225}">
      <dsp:nvSpPr>
        <dsp:cNvPr id="0" name=""/>
        <dsp:cNvSpPr/>
      </dsp:nvSpPr>
      <dsp:spPr>
        <a:xfrm>
          <a:off x="957241" y="1810385"/>
          <a:ext cx="9953100" cy="905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9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2500" kern="1200" dirty="0">
              <a:latin typeface="Khmer MEF1" panose="02000506000000020004" pitchFamily="2" charset="0"/>
              <a:cs typeface="Khmer MEF1" panose="02000506000000020004" pitchFamily="2" charset="0"/>
            </a:rPr>
            <a:t>ប្រសិទ្ធភាពការប្រើប្រាស់ថវិកា ទាំងក្នុងផ្នែកវិភាជន៍, ទាំងក្នុងផ្នែកប្រតិបត្តិការ</a:t>
          </a:r>
          <a:endParaRPr lang="en-US" sz="25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>
        <a:off x="957241" y="1810385"/>
        <a:ext cx="9953100" cy="905192"/>
      </dsp:txXfrm>
    </dsp:sp>
    <dsp:sp modelId="{CF9A4EAF-63F8-4DC9-B518-C1AF08E406A0}">
      <dsp:nvSpPr>
        <dsp:cNvPr id="0" name=""/>
        <dsp:cNvSpPr/>
      </dsp:nvSpPr>
      <dsp:spPr>
        <a:xfrm>
          <a:off x="391495" y="1697236"/>
          <a:ext cx="1131490" cy="113149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3000" r="-1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D7D3-91B4-4ED5-910B-2303C4D55FDA}">
      <dsp:nvSpPr>
        <dsp:cNvPr id="0" name=""/>
        <dsp:cNvSpPr/>
      </dsp:nvSpPr>
      <dsp:spPr>
        <a:xfrm>
          <a:off x="628203" y="3168174"/>
          <a:ext cx="10282138" cy="905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9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m-KH" sz="2500" kern="1200" dirty="0">
              <a:latin typeface="Khmer MEF1" panose="02000506000000020004" pitchFamily="2" charset="0"/>
              <a:cs typeface="Khmer MEF1" panose="02000506000000020004" pitchFamily="2" charset="0"/>
            </a:rPr>
            <a:t>ស័ក្តិសិទ្ធភាពនៃការផ្តល់សេវាសាធារណៈ </a:t>
          </a:r>
          <a:endParaRPr lang="en-US" sz="2500" kern="1200" dirty="0">
            <a:latin typeface="Khmer MEF1" panose="02000506000000020004" pitchFamily="2" charset="0"/>
            <a:cs typeface="Khmer MEF1" panose="02000506000000020004" pitchFamily="2" charset="0"/>
          </a:endParaRPr>
        </a:p>
      </dsp:txBody>
      <dsp:txXfrm>
        <a:off x="628203" y="3168174"/>
        <a:ext cx="10282138" cy="905192"/>
      </dsp:txXfrm>
    </dsp:sp>
    <dsp:sp modelId="{EE56DE0E-6F46-47FD-AE4A-0265D7E666DF}">
      <dsp:nvSpPr>
        <dsp:cNvPr id="0" name=""/>
        <dsp:cNvSpPr/>
      </dsp:nvSpPr>
      <dsp:spPr>
        <a:xfrm>
          <a:off x="62458" y="3055025"/>
          <a:ext cx="1131490" cy="113149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7000" r="-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13389" cy="4660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849" y="3"/>
            <a:ext cx="3013389" cy="4660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042FC-078B-413A-8789-047517C3F403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41585"/>
            <a:ext cx="3013389" cy="4660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849" y="8841585"/>
            <a:ext cx="3013389" cy="4660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6DE82-49D1-48B3-8B5D-B57A0705F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755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3764" cy="4654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4" cy="4654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9BE66F-65E9-482A-B7F2-27557F500F2B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21825"/>
            <a:ext cx="5563870" cy="418909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42030"/>
            <a:ext cx="3013764" cy="46545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0"/>
            <a:ext cx="3013764" cy="46545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86F5621-79FB-4C1C-ACA8-6437E83B14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865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5621-79FB-4C1C-ACA8-6437E83B14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019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5621-79FB-4C1C-ACA8-6437E83B149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047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5621-79FB-4C1C-ACA8-6437E83B149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52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5621-79FB-4C1C-ACA8-6437E83B149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82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5621-79FB-4C1C-ACA8-6437E83B149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23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F5621-79FB-4C1C-ACA8-6437E83B149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38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27 MAR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Saravuth_SCMeeting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333500"/>
            <a:ext cx="12192000" cy="55245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40041" y="90716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19200" y="22733"/>
            <a:ext cx="10952364" cy="131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m-KH" sz="2400" b="0" dirty="0">
                <a:solidFill>
                  <a:srgbClr val="00B050"/>
                </a:solidFill>
                <a:latin typeface="Khmer MEF2" panose="02000506000000020004" pitchFamily="2" charset="0"/>
                <a:ea typeface="Times New Roman" panose="02020603050405020304" pitchFamily="18" charset="0"/>
                <a:cs typeface="Khmer MEF2" panose="02000506000000020004" pitchFamily="2" charset="0"/>
              </a:rPr>
              <a:t>សិក្ខាសាលា</a:t>
            </a:r>
            <a:endParaRPr lang="en-US" sz="2400" b="0" dirty="0">
              <a:solidFill>
                <a:srgbClr val="00B050"/>
              </a:solidFill>
              <a:latin typeface="Khmer MEF2" panose="02000506000000020004" pitchFamily="2" charset="0"/>
              <a:ea typeface="Times New Roman" panose="02020603050405020304" pitchFamily="18" charset="0"/>
              <a:cs typeface="Khmer MEF2" panose="02000506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ca-ES" sz="2400" b="0" dirty="0">
                <a:solidFill>
                  <a:srgbClr val="00B050"/>
                </a:solidFill>
                <a:latin typeface="Khmer MEF2" panose="02000506000000020004" pitchFamily="2" charset="0"/>
                <a:ea typeface="Times New Roman" panose="02020603050405020304" pitchFamily="18" charset="0"/>
                <a:cs typeface="Khmer MEF2" panose="02000506000000020004" pitchFamily="2" charset="0"/>
              </a:rPr>
              <a:t>​​</a:t>
            </a:r>
            <a:r>
              <a:rPr lang="en-US" sz="2400" b="0" dirty="0">
                <a:solidFill>
                  <a:srgbClr val="00B050"/>
                </a:solidFill>
                <a:latin typeface="Khmer MEF2" panose="02000506000000020004" pitchFamily="2" charset="0"/>
                <a:ea typeface="Times New Roman" panose="02020603050405020304" pitchFamily="18" charset="0"/>
                <a:cs typeface="Khmer MEF2" panose="02000506000000020004" pitchFamily="2" charset="0"/>
              </a:rPr>
              <a:t>​</a:t>
            </a:r>
            <a:r>
              <a:rPr lang="km-KH" sz="2400" b="0" dirty="0">
                <a:solidFill>
                  <a:srgbClr val="00B050"/>
                </a:solidFill>
                <a:latin typeface="Khmer MEF2" panose="02000506000000020004" pitchFamily="2" charset="0"/>
                <a:ea typeface="Times New Roman" panose="02020603050405020304" pitchFamily="18" charset="0"/>
                <a:cs typeface="Khmer MEF2" panose="02000506000000020004" pitchFamily="2" charset="0"/>
              </a:rPr>
              <a:t>ស្តីពី</a:t>
            </a:r>
            <a:r>
              <a:rPr lang="ca-ES" sz="2400" b="0" dirty="0">
                <a:solidFill>
                  <a:srgbClr val="00B050"/>
                </a:solidFill>
                <a:latin typeface="Khmer MEF2" panose="02000506000000020004" pitchFamily="2" charset="0"/>
                <a:ea typeface="Times New Roman" panose="02020603050405020304" pitchFamily="18" charset="0"/>
                <a:cs typeface="Khmer MEF2" panose="02000506000000020004" pitchFamily="2" charset="0"/>
              </a:rPr>
              <a:t>​​​​​​​​​​​​​​​</a:t>
            </a:r>
            <a:r>
              <a:rPr lang="km-KH" sz="2400" b="0" dirty="0">
                <a:solidFill>
                  <a:srgbClr val="00B050"/>
                </a:solidFill>
                <a:latin typeface="Khmer MEF2" panose="02000506000000020004" pitchFamily="2" charset="0"/>
                <a:ea typeface="Times New Roman" panose="02020603050405020304" pitchFamily="18" charset="0"/>
                <a:cs typeface="Khmer MEF2" panose="02000506000000020004" pitchFamily="2" charset="0"/>
              </a:rPr>
              <a:t>ការបង្កើនភាពជាម្ចាស់​លើការងារកែទម្រង់​​ការគ្រប់គ្រង​ហិរញ្ញវត្ថុសាធារណៈ</a:t>
            </a:r>
            <a:endParaRPr lang="ca-ES" sz="2400" b="0" dirty="0">
              <a:solidFill>
                <a:srgbClr val="00B050"/>
              </a:solidFill>
              <a:latin typeface="Khmer MEF2" pitchFamily="2" charset="0"/>
              <a:cs typeface="Khmer MEF2" pitchFamily="2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854441" y="56388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2000" dirty="0">
              <a:solidFill>
                <a:schemeClr val="bg1"/>
              </a:solidFill>
              <a:latin typeface="Khmer MEF1" pitchFamily="2" charset="0"/>
              <a:cs typeface="Khmer MEF1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36800" y="4343400"/>
            <a:ext cx="7518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18" y="22733"/>
            <a:ext cx="1113971" cy="11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49473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19" y="22734"/>
            <a:ext cx="766482" cy="76648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29031" y="9071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38200"/>
            <a:ext cx="12184828" cy="2563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820121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0D8946"/>
          </a:solidFill>
          <a:ln>
            <a:solidFill>
              <a:srgbClr val="0D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m-K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mer MEF1" panose="02000506000000020004" pitchFamily="2" charset="0"/>
              <a:ea typeface="+mn-ea"/>
              <a:cs typeface="Khmer MEF1" panose="02000506000000020004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4649" y="6356351"/>
            <a:ext cx="477351" cy="365125"/>
          </a:xfrm>
        </p:spPr>
        <p:txBody>
          <a:bodyPr/>
          <a:lstStyle>
            <a:lvl1pPr>
              <a:defRPr b="1"/>
            </a:lvl1pPr>
          </a:lstStyle>
          <a:p>
            <a:pPr defTabSz="457200"/>
            <a:fld id="{D904E3A7-135D-0C4C-A9A7-E9F09DD63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86555" y="166128"/>
            <a:ext cx="10776027" cy="13311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km-KH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MEF2" panose="02000506000000020004" pitchFamily="2" charset="0"/>
              </a:rPr>
              <a:t>កិច្ចប្រជុំត្រួតពិនិត្យប្រចាំឆ្នាំ ២០១៧ និងការវាយតម្លៃសមិទ្ធផល ៥ឆ្នាំ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km-KH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MEF2" panose="02000506000000020004" pitchFamily="2" charset="0"/>
              </a:rPr>
              <a:t>នៃការអនុវត្ត</a:t>
            </a:r>
            <a:r>
              <a:rPr lang="km-KH" sz="2800" baseline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MEF2" panose="02000506000000020004" pitchFamily="2" charset="0"/>
              </a:rPr>
              <a:t> </a:t>
            </a:r>
            <a:r>
              <a:rPr lang="en-US" sz="2800" baseline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MEF2" panose="02000506000000020004" pitchFamily="2" charset="0"/>
              </a:rPr>
              <a:t>PFMRP</a:t>
            </a:r>
            <a:r>
              <a:rPr lang="km-KH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hmer MEF2" panose="02000506000000020004" pitchFamily="2" charset="0"/>
              </a:rPr>
              <a:t> </a:t>
            </a:r>
            <a:endParaRPr lang="en-US" sz="2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DaunPenh" panose="02000500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-51300"/>
            <a:ext cx="1651500" cy="1651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862" y="2276626"/>
            <a:ext cx="1154933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សមិទ្ធផល បញ្ហាប្រឈម</a:t>
            </a:r>
            <a:r>
              <a:rPr lang="km-KH" sz="36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 និងទិសដៅបន្ត</a:t>
            </a:r>
            <a:r>
              <a:rPr lang="km-KH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នៃការអនុវត្ត        កម្មវិធីកែទម្រង់ការគ្រប់គ្រងហិរញ្ញវត្ថុសាធារណៈ</a:t>
            </a:r>
            <a:r>
              <a:rPr lang="km-KH" sz="36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 </a:t>
            </a:r>
            <a:endParaRPr lang="km-KH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676400" y="5372601"/>
            <a:ext cx="883920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dirty="0">
                <a:latin typeface="Khmer MEF2" panose="02000506000000020004" pitchFamily="2" charset="0"/>
                <a:cs typeface="Khmer MEF2" panose="02000506000000020004" pitchFamily="2" charset="0"/>
              </a:rPr>
              <a:t>អគ្គលេខាធិការដ្ឋានគណៈកម្មាធិការដឹកនាំការងារកែទម្រង់ការគ្រប់គ្រងហិរញ្ញវត្ថុសាធារណៈ</a:t>
            </a:r>
            <a:endParaRPr lang="en-US" dirty="0"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676400" y="6062995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1600" dirty="0">
                <a:latin typeface="Khmer MEF2" panose="02000506000000020004" pitchFamily="2" charset="0"/>
                <a:cs typeface="Khmer MEF2" panose="02000506000000020004" pitchFamily="2" charset="0"/>
              </a:rPr>
              <a:t>ថ្ងៃទី២០</a:t>
            </a:r>
            <a:r>
              <a:rPr lang="km-KH" sz="1600" baseline="0" dirty="0">
                <a:latin typeface="Khmer MEF2" panose="02000506000000020004" pitchFamily="2" charset="0"/>
                <a:cs typeface="Khmer MEF2" panose="02000506000000020004" pitchFamily="2" charset="0"/>
              </a:rPr>
              <a:t> ខែមេសា ឆ្នាំ២០១៨</a:t>
            </a:r>
            <a:endParaRPr lang="en-US" sz="1600" dirty="0"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35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44562"/>
          </a:xfrm>
        </p:spPr>
        <p:txBody>
          <a:bodyPr>
            <a:normAutofit/>
          </a:bodyPr>
          <a:lstStyle>
            <a:lvl1pPr>
              <a:defRPr sz="3000">
                <a:latin typeface="Khmer MEF2" panose="02000506000000020004" pitchFamily="2" charset="0"/>
                <a:cs typeface="Khmer MEF2" panose="02000506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defRPr>
            </a:lvl1pPr>
            <a:lvl2pPr>
              <a:defRPr sz="240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defRPr>
            </a:lvl2pPr>
            <a:lvl3pPr>
              <a:defRPr sz="200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defRPr>
            </a:lvl3pPr>
            <a:lvl4pPr>
              <a:defRPr sz="180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7306"/>
            <a:ext cx="12192000" cy="281944"/>
          </a:xfrm>
          <a:prstGeom prst="rect">
            <a:avLst/>
          </a:prstGeom>
          <a:solidFill>
            <a:srgbClr val="0D8946"/>
          </a:solidFill>
          <a:ln>
            <a:solidFill>
              <a:srgbClr val="0D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m-K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mer MEF1" panose="02000506000000020004" pitchFamily="2" charset="0"/>
              <a:ea typeface="+mn-ea"/>
              <a:cs typeface="Khmer MEF1" panose="0200050600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57" y="-17585"/>
            <a:ext cx="831557" cy="779585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4649" y="6356351"/>
            <a:ext cx="477351" cy="365125"/>
          </a:xfrm>
        </p:spPr>
        <p:txBody>
          <a:bodyPr/>
          <a:lstStyle>
            <a:lvl1pPr>
              <a:defRPr b="1"/>
            </a:lvl1pPr>
          </a:lstStyle>
          <a:p>
            <a:pPr defTabSz="457200"/>
            <a:fld id="{4B52A89A-C1B0-2442-8250-577B108BB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rot="5400000">
            <a:off x="11601119" y="6541696"/>
            <a:ext cx="227058" cy="2117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10744200" y="638169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1600" b="1" cap="none" spc="0" dirty="0">
                <a:ln w="0"/>
                <a:solidFill>
                  <a:srgbClr val="00B050"/>
                </a:solidFill>
                <a:effectLst/>
                <a:latin typeface="Khmer MEF1" panose="02000506000000020004" pitchFamily="2" charset="0"/>
                <a:cs typeface="Khmer MEF1" panose="02000506000000020004" pitchFamily="2" charset="0"/>
              </a:rPr>
              <a:t>អ.គ.ហ.</a:t>
            </a:r>
            <a:endParaRPr lang="en-US" sz="1600" b="1" cap="none" spc="0" dirty="0">
              <a:ln w="0"/>
              <a:solidFill>
                <a:srgbClr val="00B050"/>
              </a:solidFill>
              <a:effectLst/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90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389" y="2514600"/>
            <a:ext cx="9753600" cy="1143000"/>
          </a:xfrm>
        </p:spPr>
        <p:txBody>
          <a:bodyPr/>
          <a:lstStyle>
            <a:lvl1pPr algn="ctr">
              <a:defRPr>
                <a:latin typeface="Khmer MEF2" panose="02000506000000020004" pitchFamily="2" charset="0"/>
                <a:cs typeface="Khmer MEF2" panose="02000506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4649" y="6356351"/>
            <a:ext cx="477351" cy="365125"/>
          </a:xfrm>
        </p:spPr>
        <p:txBody>
          <a:bodyPr/>
          <a:lstStyle>
            <a:lvl1pPr>
              <a:defRPr b="1" i="0"/>
            </a:lvl1pPr>
          </a:lstStyle>
          <a:p>
            <a:pPr defTabSz="457200"/>
            <a:fld id="{4B52A89A-C1B0-2442-8250-577B108BB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 rot="5400000">
            <a:off x="11601119" y="6541696"/>
            <a:ext cx="227058" cy="2117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-7306"/>
            <a:ext cx="12192000" cy="769306"/>
          </a:xfrm>
          <a:prstGeom prst="rect">
            <a:avLst/>
          </a:prstGeom>
          <a:solidFill>
            <a:srgbClr val="0D8946"/>
          </a:solidFill>
          <a:ln>
            <a:solidFill>
              <a:srgbClr val="0D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m-K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របាយការណ៍វឌ្ឍនភាពនៃការអនុវត្តកម្មវិធីកែទម្រង់ការគ្រប់គ្រងហិរញ្ញវត្ថុសាធារណៈឆ្នាំ២០១៧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57" y="-17585"/>
            <a:ext cx="831557" cy="779585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0744200" y="638169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1600" b="1" cap="none" spc="0" dirty="0">
                <a:ln w="0"/>
                <a:solidFill>
                  <a:srgbClr val="00B050"/>
                </a:solidFill>
                <a:effectLst/>
                <a:latin typeface="Khmer MEF1" panose="02000506000000020004" pitchFamily="2" charset="0"/>
                <a:cs typeface="Khmer MEF1" panose="02000506000000020004" pitchFamily="2" charset="0"/>
              </a:rPr>
              <a:t>អ.គ.ហ.</a:t>
            </a:r>
            <a:endParaRPr lang="en-US" sz="1600" b="1" cap="none" spc="0" dirty="0">
              <a:ln w="0"/>
              <a:solidFill>
                <a:srgbClr val="00B050"/>
              </a:solidFill>
              <a:effectLst/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44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77351" cy="365125"/>
          </a:xfrm>
        </p:spPr>
        <p:txBody>
          <a:bodyPr/>
          <a:lstStyle>
            <a:lvl1pPr>
              <a:defRPr b="1"/>
            </a:lvl1pPr>
          </a:lstStyle>
          <a:p>
            <a:pPr defTabSz="457200"/>
            <a:fld id="{4B52A89A-C1B0-2442-8250-577B108BB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25290"/>
            <a:ext cx="12192000" cy="769306"/>
          </a:xfrm>
          <a:prstGeom prst="rect">
            <a:avLst/>
          </a:prstGeom>
          <a:solidFill>
            <a:srgbClr val="0D8946"/>
          </a:solidFill>
          <a:ln>
            <a:solidFill>
              <a:srgbClr val="0D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000" dirty="0"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57" y="-17585"/>
            <a:ext cx="831557" cy="77958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350389" y="118291"/>
            <a:ext cx="93513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1800" baseline="0" dirty="0">
                <a:solidFill>
                  <a:schemeClr val="bg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លទ្ធផលនៃការវាយតម្លៃ</a:t>
            </a:r>
            <a:r>
              <a:rPr lang="km-KH" sz="1800" dirty="0">
                <a:solidFill>
                  <a:schemeClr val="bg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ចំណាយសាធារណៈ និងគណនេយ្យភាពហិរញ្ញវត្ថុឆ្នាំ២០១៧ (</a:t>
            </a:r>
            <a:r>
              <a:rPr lang="en-US" sz="1800" dirty="0">
                <a:solidFill>
                  <a:schemeClr val="bg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PEFA</a:t>
            </a:r>
            <a:r>
              <a:rPr lang="km-KH" sz="1800" dirty="0">
                <a:solidFill>
                  <a:schemeClr val="bg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)</a:t>
            </a:r>
            <a:endParaRPr lang="en-US" sz="1800" dirty="0">
              <a:solidFill>
                <a:schemeClr val="bg1"/>
              </a:solidFill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98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_3%K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837" r="1251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-7306"/>
            <a:ext cx="12192000" cy="769306"/>
          </a:xfrm>
          <a:prstGeom prst="rect">
            <a:avLst/>
          </a:prstGeom>
          <a:solidFill>
            <a:srgbClr val="0D8946"/>
          </a:solidFill>
          <a:ln>
            <a:solidFill>
              <a:srgbClr val="0D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m-K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របាយការណ៍វឌ្ឍនភាពនៃការអនុវត្តកម្មវិធីកែទម្រង់ការគ្រប់គ្រងហិរញ្ញវត្ថុសាធារណៈឆ្នាំ២០១៧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57" y="-17585"/>
            <a:ext cx="831557" cy="77958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4649" y="6356351"/>
            <a:ext cx="477351" cy="365125"/>
          </a:xfrm>
        </p:spPr>
        <p:txBody>
          <a:bodyPr/>
          <a:lstStyle>
            <a:lvl1pPr>
              <a:defRPr b="1"/>
            </a:lvl1pPr>
          </a:lstStyle>
          <a:p>
            <a:pPr defTabSz="457200"/>
            <a:fld id="{4B52A89A-C1B0-2442-8250-577B108BB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11601119" y="6541696"/>
            <a:ext cx="227058" cy="2117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0744200" y="638169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1600" b="1" cap="none" spc="0" dirty="0">
                <a:ln w="0"/>
                <a:solidFill>
                  <a:srgbClr val="00B050"/>
                </a:solidFill>
                <a:effectLst/>
                <a:latin typeface="Khmer MEF1" panose="02000506000000020004" pitchFamily="2" charset="0"/>
                <a:cs typeface="Khmer MEF1" panose="02000506000000020004" pitchFamily="2" charset="0"/>
              </a:rPr>
              <a:t>អ.គ.ហ.</a:t>
            </a:r>
            <a:endParaRPr lang="en-US" sz="1600" b="1" cap="none" spc="0" dirty="0">
              <a:ln w="0"/>
              <a:solidFill>
                <a:srgbClr val="00B050"/>
              </a:solidFill>
              <a:effectLst/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18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4649" y="6356351"/>
            <a:ext cx="477351" cy="365125"/>
          </a:xfrm>
        </p:spPr>
        <p:txBody>
          <a:bodyPr/>
          <a:lstStyle>
            <a:lvl1pPr>
              <a:defRPr b="1"/>
            </a:lvl1pPr>
          </a:lstStyle>
          <a:p>
            <a:pPr defTabSz="457200"/>
            <a:fld id="{4B52A89A-C1B0-2442-8250-577B108BB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11601119" y="6541696"/>
            <a:ext cx="227058" cy="2117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744200" y="638169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1600" b="1" cap="none" spc="0" dirty="0">
                <a:ln w="0"/>
                <a:solidFill>
                  <a:srgbClr val="00B050"/>
                </a:solidFill>
                <a:effectLst/>
                <a:latin typeface="Khmer MEF1" panose="02000506000000020004" pitchFamily="2" charset="0"/>
                <a:cs typeface="Khmer MEF1" panose="02000506000000020004" pitchFamily="2" charset="0"/>
              </a:rPr>
              <a:t>អ.គ.ហ.</a:t>
            </a:r>
            <a:endParaRPr lang="en-US" sz="1600" b="1" cap="none" spc="0" dirty="0">
              <a:ln w="0"/>
              <a:solidFill>
                <a:srgbClr val="00B050"/>
              </a:solidFill>
              <a:effectLst/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71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4649" y="6356351"/>
            <a:ext cx="477351" cy="365125"/>
          </a:xfrm>
        </p:spPr>
        <p:txBody>
          <a:bodyPr/>
          <a:lstStyle>
            <a:lvl1pPr>
              <a:defRPr b="1"/>
            </a:lvl1pPr>
          </a:lstStyle>
          <a:p>
            <a:pPr defTabSz="457200"/>
            <a:fld id="{4B52A89A-C1B0-2442-8250-577B108BB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 rot="5400000">
            <a:off x="11601119" y="6541696"/>
            <a:ext cx="227058" cy="2117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0744200" y="638169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1600" b="1" cap="none" spc="0" dirty="0">
                <a:ln w="0"/>
                <a:solidFill>
                  <a:srgbClr val="00B050"/>
                </a:solidFill>
                <a:effectLst/>
                <a:latin typeface="Khmer MEF1" panose="02000506000000020004" pitchFamily="2" charset="0"/>
                <a:cs typeface="Khmer MEF1" panose="02000506000000020004" pitchFamily="2" charset="0"/>
              </a:rPr>
              <a:t>អ.គ.ហ.</a:t>
            </a:r>
            <a:endParaRPr lang="en-US" sz="1600" b="1" cap="none" spc="0" dirty="0">
              <a:ln w="0"/>
              <a:solidFill>
                <a:srgbClr val="00B050"/>
              </a:solidFill>
              <a:effectLst/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94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9AAE7-6AE3-4BD9-9001-2C5AF0138F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691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5049" y="6356351"/>
            <a:ext cx="477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904E3A7-135D-0C4C-A9A7-E9F09DD633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2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600"/>
        </a:spcAft>
        <a:buClr>
          <a:schemeClr val="accent4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6911" y="4495800"/>
            <a:ext cx="1049817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m-KH" sz="2400" spc="150" dirty="0">
                <a:ln w="11430"/>
                <a:solidFill>
                  <a:srgbClr val="0000FF"/>
                </a:solidFill>
                <a:latin typeface="Khmer MEF2" panose="02000506000000020004" pitchFamily="2" charset="0"/>
                <a:cs typeface="Khmer MEF2" panose="02000506000000020004" pitchFamily="2" charset="0"/>
              </a:rPr>
              <a:t>អគ្គលេខាធិការដ្ឋាន</a:t>
            </a:r>
          </a:p>
          <a:p>
            <a:pPr algn="ctr"/>
            <a:r>
              <a:rPr lang="km-KH" sz="2400" spc="150" dirty="0">
                <a:ln w="11430"/>
                <a:solidFill>
                  <a:srgbClr val="0000FF"/>
                </a:solidFill>
                <a:latin typeface="Khmer MEF2" panose="02000506000000020004" pitchFamily="2" charset="0"/>
                <a:cs typeface="Khmer MEF2" panose="02000506000000020004" pitchFamily="2" charset="0"/>
              </a:rPr>
              <a:t>គណៈកម្មាធិការដឹកនាំការងារកែទម្រង់ការគ្រប់គ្រងហិរញ្ញវត្ថុសាធារណៈ</a:t>
            </a:r>
          </a:p>
          <a:p>
            <a:pPr algn="ctr">
              <a:lnSpc>
                <a:spcPct val="150000"/>
              </a:lnSpc>
            </a:pPr>
            <a:endParaRPr lang="km-KH" sz="200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Khmer MEF1" panose="02000506000000020004" pitchFamily="2" charset="0"/>
              <a:cs typeface="Khmer MEF1" panose="02000506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km-KH" sz="2200" i="1" spc="150" dirty="0">
                <a:ln w="11430"/>
                <a:solidFill>
                  <a:srgbClr val="0000FF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ថ្ងៃព្រហស្បតិ៍ ៩រោច ខែជេស្ឋ ឆ្នាំច សំរឹទ្ធិស័ក ពុទ្ធសករាជ ២៥៦២</a:t>
            </a:r>
          </a:p>
          <a:p>
            <a:pPr algn="ctr">
              <a:lnSpc>
                <a:spcPct val="150000"/>
              </a:lnSpc>
            </a:pPr>
            <a:r>
              <a:rPr lang="km-KH" sz="2200" i="1" spc="150" dirty="0">
                <a:ln w="11430"/>
                <a:solidFill>
                  <a:srgbClr val="0000FF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ត្រូវនឹងថ្ងៃទី០៧ ខែមិថុនា ឆ្នាំ២០១៨</a:t>
            </a:r>
            <a:endParaRPr lang="en-US" sz="2200" i="1" spc="150" dirty="0">
              <a:ln w="11430"/>
              <a:solidFill>
                <a:srgbClr val="0000FF"/>
              </a:solidFill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345" y="2750403"/>
            <a:ext cx="116060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m-KH" sz="4400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កម្មវិធីកែទម្រង់ការគ្រប់គ្រងហិរញ្ញវត្ថុសាធារណៈ</a:t>
            </a:r>
            <a:endParaRPr lang="en-US" sz="4400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-35734"/>
            <a:ext cx="11734800" cy="13311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km-KH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សិក្ខាសាលា</a:t>
            </a:r>
          </a:p>
          <a:p>
            <a:pPr algn="ctr">
              <a:lnSpc>
                <a:spcPct val="150000"/>
              </a:lnSpc>
            </a:pPr>
            <a:r>
              <a:rPr lang="km-KH" sz="2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hmer MEF2" panose="02000506000000020004" pitchFamily="2" charset="0"/>
                <a:cs typeface="Khmer MEF2" panose="02000506000000020004" pitchFamily="2" charset="0"/>
              </a:rPr>
              <a:t>បុព្វហេតុ សមិទ្ធផល និងទស្សនវិស័យនៃការងារកែទម្រង់របស់រាជរដ្ឋាភិបាល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1066800"/>
            <a:ext cx="10972800" cy="579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600"/>
              </a:lnSpc>
              <a:buFont typeface="Arial" pitchFamily="34" charset="0"/>
              <a:buNone/>
            </a:pPr>
            <a:r>
              <a:rPr lang="km-KH" altLang="en-US" dirty="0">
                <a:solidFill>
                  <a:prstClr val="black"/>
                </a:solidFill>
                <a:latin typeface="Khmer OS Battambang" panose="02000500000000000000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0"/>
            <a:ext cx="1049817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៣.សមិទ្ធផលរយៈពេល០៥ឆ្នាំ (២០១៣-២០១៧) (ត)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9E22B10-B9D2-49BB-A360-10470E9F1DAD}"/>
              </a:ext>
            </a:extLst>
          </p:cNvPr>
          <p:cNvGrpSpPr/>
          <p:nvPr/>
        </p:nvGrpSpPr>
        <p:grpSpPr>
          <a:xfrm>
            <a:off x="0" y="899320"/>
            <a:ext cx="6191745" cy="5903236"/>
            <a:chOff x="5318537" y="954763"/>
            <a:chExt cx="6191745" cy="590323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9A23FB1-D328-4C11-94E6-3A0D506D70DD}"/>
                </a:ext>
              </a:extLst>
            </p:cNvPr>
            <p:cNvSpPr txBox="1"/>
            <p:nvPr/>
          </p:nvSpPr>
          <p:spPr>
            <a:xfrm>
              <a:off x="5318537" y="954763"/>
              <a:ext cx="3041217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spc="-300" dirty="0">
                  <a:ln w="28575">
                    <a:solidFill>
                      <a:srgbClr val="BA9C27"/>
                    </a:solidFill>
                  </a:ln>
                  <a:noFill/>
                  <a:latin typeface="Khmer MEF1" panose="02000506000000020004" pitchFamily="2" charset="0"/>
                  <a:cs typeface="Khmer MEF1" panose="02000506000000020004" pitchFamily="2" charset="0"/>
                </a:rPr>
                <a:t>III</a:t>
              </a:r>
              <a:endParaRPr lang="en-GB" sz="19900" spc="-300" dirty="0">
                <a:ln w="28575">
                  <a:solidFill>
                    <a:srgbClr val="BA9C27"/>
                  </a:solidFill>
                </a:ln>
                <a:noFill/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9BBBC674-3B3D-487F-996D-21C12F882228}"/>
                </a:ext>
              </a:extLst>
            </p:cNvPr>
            <p:cNvGrpSpPr/>
            <p:nvPr/>
          </p:nvGrpSpPr>
          <p:grpSpPr>
            <a:xfrm>
              <a:off x="5566241" y="987334"/>
              <a:ext cx="5944041" cy="5870665"/>
              <a:chOff x="6210200" y="987335"/>
              <a:chExt cx="5300082" cy="5300082"/>
            </a:xfrm>
          </p:grpSpPr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xmlns="" id="{19AE8092-D749-4E47-A3D2-54C6088E4F3D}"/>
                  </a:ext>
                </a:extLst>
              </p:cNvPr>
              <p:cNvSpPr/>
              <p:nvPr/>
            </p:nvSpPr>
            <p:spPr>
              <a:xfrm>
                <a:off x="6820078" y="1597213"/>
                <a:ext cx="4080326" cy="4080326"/>
              </a:xfrm>
              <a:prstGeom prst="blockArc">
                <a:avLst>
                  <a:gd name="adj1" fmla="val 10800000"/>
                  <a:gd name="adj2" fmla="val 16200000"/>
                  <a:gd name="adj3" fmla="val 4639"/>
                </a:avLst>
              </a:prstGeom>
            </p:spPr>
            <p:style>
              <a:ln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xmlns="" id="{4B542BED-11E9-4E8E-BFF2-F4CDDC815E10}"/>
                  </a:ext>
                </a:extLst>
              </p:cNvPr>
              <p:cNvSpPr/>
              <p:nvPr/>
            </p:nvSpPr>
            <p:spPr>
              <a:xfrm>
                <a:off x="6820078" y="1597213"/>
                <a:ext cx="4080326" cy="4080326"/>
              </a:xfrm>
              <a:prstGeom prst="blockArc">
                <a:avLst>
                  <a:gd name="adj1" fmla="val 5400000"/>
                  <a:gd name="adj2" fmla="val 10800000"/>
                  <a:gd name="adj3" fmla="val 4639"/>
                </a:avLst>
              </a:prstGeom>
            </p:spPr>
            <p:style>
              <a:ln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xmlns="" id="{CFE7C84F-4FED-4E01-879F-99765ED00052}"/>
                  </a:ext>
                </a:extLst>
              </p:cNvPr>
              <p:cNvSpPr/>
              <p:nvPr/>
            </p:nvSpPr>
            <p:spPr>
              <a:xfrm>
                <a:off x="6820078" y="1597213"/>
                <a:ext cx="4080326" cy="4080326"/>
              </a:xfrm>
              <a:prstGeom prst="blockArc">
                <a:avLst>
                  <a:gd name="adj1" fmla="val 0"/>
                  <a:gd name="adj2" fmla="val 5400000"/>
                  <a:gd name="adj3" fmla="val 4639"/>
                </a:avLst>
              </a:prstGeom>
            </p:spPr>
            <p:style>
              <a:ln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xmlns="" id="{43758C92-A4EC-4BA9-BE7E-42205BC3122C}"/>
                  </a:ext>
                </a:extLst>
              </p:cNvPr>
              <p:cNvSpPr/>
              <p:nvPr/>
            </p:nvSpPr>
            <p:spPr>
              <a:xfrm>
                <a:off x="6820078" y="1597213"/>
                <a:ext cx="4080326" cy="4080326"/>
              </a:xfrm>
              <a:prstGeom prst="blockArc">
                <a:avLst>
                  <a:gd name="adj1" fmla="val 16200000"/>
                  <a:gd name="adj2" fmla="val 0"/>
                  <a:gd name="adj3" fmla="val 4639"/>
                </a:avLst>
              </a:prstGeom>
            </p:spPr>
            <p:style>
              <a:ln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Freeform 40">
                <a:extLst>
                  <a:ext uri="{FF2B5EF4-FFF2-40B4-BE49-F238E27FC236}">
                    <a16:creationId xmlns:a16="http://schemas.microsoft.com/office/drawing/2014/main" xmlns="" id="{3AC05A19-91F8-4505-9473-3D7B3644A761}"/>
                  </a:ext>
                </a:extLst>
              </p:cNvPr>
              <p:cNvSpPr/>
              <p:nvPr/>
            </p:nvSpPr>
            <p:spPr>
              <a:xfrm>
                <a:off x="7921390" y="2698525"/>
                <a:ext cx="1877702" cy="1877702"/>
              </a:xfrm>
              <a:custGeom>
                <a:avLst/>
                <a:gdLst>
                  <a:gd name="connsiteX0" fmla="*/ 0 w 1877702"/>
                  <a:gd name="connsiteY0" fmla="*/ 938851 h 1877702"/>
                  <a:gd name="connsiteX1" fmla="*/ 938851 w 1877702"/>
                  <a:gd name="connsiteY1" fmla="*/ 0 h 1877702"/>
                  <a:gd name="connsiteX2" fmla="*/ 1877702 w 1877702"/>
                  <a:gd name="connsiteY2" fmla="*/ 938851 h 1877702"/>
                  <a:gd name="connsiteX3" fmla="*/ 938851 w 1877702"/>
                  <a:gd name="connsiteY3" fmla="*/ 1877702 h 1877702"/>
                  <a:gd name="connsiteX4" fmla="*/ 0 w 1877702"/>
                  <a:gd name="connsiteY4" fmla="*/ 938851 h 187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7702" h="1877702">
                    <a:moveTo>
                      <a:pt x="0" y="938851"/>
                    </a:moveTo>
                    <a:cubicBezTo>
                      <a:pt x="0" y="420338"/>
                      <a:pt x="420338" y="0"/>
                      <a:pt x="938851" y="0"/>
                    </a:cubicBezTo>
                    <a:cubicBezTo>
                      <a:pt x="1457364" y="0"/>
                      <a:pt x="1877702" y="420338"/>
                      <a:pt x="1877702" y="938851"/>
                    </a:cubicBezTo>
                    <a:cubicBezTo>
                      <a:pt x="1877702" y="1457364"/>
                      <a:pt x="1457364" y="1877702"/>
                      <a:pt x="938851" y="1877702"/>
                    </a:cubicBezTo>
                    <a:cubicBezTo>
                      <a:pt x="420338" y="1877702"/>
                      <a:pt x="0" y="1457364"/>
                      <a:pt x="0" y="938851"/>
                    </a:cubicBezTo>
                    <a:close/>
                  </a:path>
                </a:pathLst>
              </a:custGeom>
              <a:solidFill>
                <a:srgbClr val="BA9C27"/>
              </a:solidFill>
              <a:ln>
                <a:solidFill>
                  <a:srgbClr val="BA9C27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87683" tIns="287683" rIns="287683" bIns="287683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ក្របខ័ណ្ឌថវិកាកម្មវិធី </a:t>
                </a:r>
                <a:r>
                  <a:rPr lang="km-KH" sz="1400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ត្រូវបានរៀបចំ ពង្រឹង និង​ពង្រីក ជាឧបករណ៍ផ្សារភ្ជាប់ថវិកានឹង​គោលនយោបាយ​</a:t>
                </a:r>
                <a:endParaRPr lang="en-GB" sz="1400" kern="1200" dirty="0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47" name="Freeform 41">
                <a:extLst>
                  <a:ext uri="{FF2B5EF4-FFF2-40B4-BE49-F238E27FC236}">
                    <a16:creationId xmlns:a16="http://schemas.microsoft.com/office/drawing/2014/main" xmlns="" id="{24C150BC-A328-4614-A79D-626A52136349}"/>
                  </a:ext>
                </a:extLst>
              </p:cNvPr>
              <p:cNvSpPr/>
              <p:nvPr/>
            </p:nvSpPr>
            <p:spPr>
              <a:xfrm>
                <a:off x="8203045" y="987335"/>
                <a:ext cx="1314392" cy="1314392"/>
              </a:xfrm>
              <a:custGeom>
                <a:avLst/>
                <a:gdLst>
                  <a:gd name="connsiteX0" fmla="*/ 0 w 1314392"/>
                  <a:gd name="connsiteY0" fmla="*/ 657196 h 1314392"/>
                  <a:gd name="connsiteX1" fmla="*/ 657196 w 1314392"/>
                  <a:gd name="connsiteY1" fmla="*/ 0 h 1314392"/>
                  <a:gd name="connsiteX2" fmla="*/ 1314392 w 1314392"/>
                  <a:gd name="connsiteY2" fmla="*/ 657196 h 1314392"/>
                  <a:gd name="connsiteX3" fmla="*/ 657196 w 1314392"/>
                  <a:gd name="connsiteY3" fmla="*/ 1314392 h 1314392"/>
                  <a:gd name="connsiteX4" fmla="*/ 0 w 1314392"/>
                  <a:gd name="connsiteY4" fmla="*/ 657196 h 131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392" h="1314392">
                    <a:moveTo>
                      <a:pt x="0" y="657196"/>
                    </a:moveTo>
                    <a:cubicBezTo>
                      <a:pt x="0" y="294237"/>
                      <a:pt x="294237" y="0"/>
                      <a:pt x="657196" y="0"/>
                    </a:cubicBezTo>
                    <a:cubicBezTo>
                      <a:pt x="1020155" y="0"/>
                      <a:pt x="1314392" y="294237"/>
                      <a:pt x="1314392" y="657196"/>
                    </a:cubicBezTo>
                    <a:cubicBezTo>
                      <a:pt x="1314392" y="1020155"/>
                      <a:pt x="1020155" y="1314392"/>
                      <a:pt x="657196" y="1314392"/>
                    </a:cubicBezTo>
                    <a:cubicBezTo>
                      <a:pt x="294237" y="1314392"/>
                      <a:pt x="0" y="1020155"/>
                      <a:pt x="0" y="657196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0108" tIns="200108" rIns="200108" bIns="200108" numCol="1" spcCol="1270" anchor="ctr" anchorCtr="0">
                <a:noAutofit/>
              </a:bodyPr>
              <a:lstStyle/>
              <a:p>
                <a:pPr lvl="0" algn="ctr" defTabSz="2667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3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២. គ្រប់ក្រសួង ស្ថាប័ន មាន</a:t>
                </a:r>
                <a:r>
                  <a:rPr lang="km-KH" sz="13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រចនាសម្ព័ន្ធ</a:t>
                </a:r>
                <a:r>
                  <a:rPr lang="km-KH" sz="1300" b="1" kern="1200" spc="-1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គោលនយោបាយ</a:t>
                </a:r>
                <a:r>
                  <a:rPr lang="km-KH" sz="13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និង </a:t>
                </a:r>
                <a:r>
                  <a:rPr lang="en-US" sz="13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</a:t>
                </a:r>
                <a:r>
                  <a:rPr lang="km-KH" sz="13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ផ.យ.ថ</a:t>
                </a:r>
                <a:endParaRPr lang="en-GB" sz="1300" b="1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48" name="Freeform 42">
                <a:extLst>
                  <a:ext uri="{FF2B5EF4-FFF2-40B4-BE49-F238E27FC236}">
                    <a16:creationId xmlns:a16="http://schemas.microsoft.com/office/drawing/2014/main" xmlns="" id="{00524C23-6C9E-4ED6-81C9-711E8A9D591D}"/>
                  </a:ext>
                </a:extLst>
              </p:cNvPr>
              <p:cNvSpPr/>
              <p:nvPr/>
            </p:nvSpPr>
            <p:spPr>
              <a:xfrm>
                <a:off x="10195890" y="2980180"/>
                <a:ext cx="1314392" cy="1314392"/>
              </a:xfrm>
              <a:custGeom>
                <a:avLst/>
                <a:gdLst>
                  <a:gd name="connsiteX0" fmla="*/ 0 w 1314392"/>
                  <a:gd name="connsiteY0" fmla="*/ 657196 h 1314392"/>
                  <a:gd name="connsiteX1" fmla="*/ 657196 w 1314392"/>
                  <a:gd name="connsiteY1" fmla="*/ 0 h 1314392"/>
                  <a:gd name="connsiteX2" fmla="*/ 1314392 w 1314392"/>
                  <a:gd name="connsiteY2" fmla="*/ 657196 h 1314392"/>
                  <a:gd name="connsiteX3" fmla="*/ 657196 w 1314392"/>
                  <a:gd name="connsiteY3" fmla="*/ 1314392 h 1314392"/>
                  <a:gd name="connsiteX4" fmla="*/ 0 w 1314392"/>
                  <a:gd name="connsiteY4" fmla="*/ 657196 h 131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392" h="1314392">
                    <a:moveTo>
                      <a:pt x="0" y="657196"/>
                    </a:moveTo>
                    <a:cubicBezTo>
                      <a:pt x="0" y="294237"/>
                      <a:pt x="294237" y="0"/>
                      <a:pt x="657196" y="0"/>
                    </a:cubicBezTo>
                    <a:cubicBezTo>
                      <a:pt x="1020155" y="0"/>
                      <a:pt x="1314392" y="294237"/>
                      <a:pt x="1314392" y="657196"/>
                    </a:cubicBezTo>
                    <a:cubicBezTo>
                      <a:pt x="1314392" y="1020155"/>
                      <a:pt x="1020155" y="1314392"/>
                      <a:pt x="657196" y="1314392"/>
                    </a:cubicBezTo>
                    <a:cubicBezTo>
                      <a:pt x="294237" y="1314392"/>
                      <a:pt x="0" y="1020155"/>
                      <a:pt x="0" y="657196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0108" tIns="200108" rIns="200108" bIns="200108" numCol="1" spcCol="1270" anchor="ctr" anchorCtr="0">
                <a:noAutofit/>
              </a:bodyPr>
              <a:lstStyle/>
              <a:p>
                <a:pPr lvl="0" algn="ctr" defTabSz="2667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4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៣. </a:t>
                </a:r>
                <a:r>
                  <a:rPr lang="km-KH" sz="14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ក្របខ័ណ្ឌគតិយុត្ត 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​នៃការ</a:t>
                </a:r>
                <a:r>
                  <a:rPr lang="km-KH" sz="1400" kern="1200" spc="-1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រៀបចំ និង​អនុវត្ត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ថវិកា​កម្មវិធី</a:t>
                </a:r>
                <a:endParaRPr lang="en-GB" sz="14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xmlns="" id="{B6EDA108-C00D-41C0-8706-62C22E278156}"/>
                  </a:ext>
                </a:extLst>
              </p:cNvPr>
              <p:cNvSpPr/>
              <p:nvPr/>
            </p:nvSpPr>
            <p:spPr>
              <a:xfrm>
                <a:off x="8203045" y="4973025"/>
                <a:ext cx="1314392" cy="1314392"/>
              </a:xfrm>
              <a:custGeom>
                <a:avLst/>
                <a:gdLst>
                  <a:gd name="connsiteX0" fmla="*/ 0 w 1314392"/>
                  <a:gd name="connsiteY0" fmla="*/ 657196 h 1314392"/>
                  <a:gd name="connsiteX1" fmla="*/ 657196 w 1314392"/>
                  <a:gd name="connsiteY1" fmla="*/ 0 h 1314392"/>
                  <a:gd name="connsiteX2" fmla="*/ 1314392 w 1314392"/>
                  <a:gd name="connsiteY2" fmla="*/ 657196 h 1314392"/>
                  <a:gd name="connsiteX3" fmla="*/ 657196 w 1314392"/>
                  <a:gd name="connsiteY3" fmla="*/ 1314392 h 1314392"/>
                  <a:gd name="connsiteX4" fmla="*/ 0 w 1314392"/>
                  <a:gd name="connsiteY4" fmla="*/ 657196 h 131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392" h="1314392">
                    <a:moveTo>
                      <a:pt x="0" y="657196"/>
                    </a:moveTo>
                    <a:cubicBezTo>
                      <a:pt x="0" y="294237"/>
                      <a:pt x="294237" y="0"/>
                      <a:pt x="657196" y="0"/>
                    </a:cubicBezTo>
                    <a:cubicBezTo>
                      <a:pt x="1020155" y="0"/>
                      <a:pt x="1314392" y="294237"/>
                      <a:pt x="1314392" y="657196"/>
                    </a:cubicBezTo>
                    <a:cubicBezTo>
                      <a:pt x="1314392" y="1020155"/>
                      <a:pt x="1020155" y="1314392"/>
                      <a:pt x="657196" y="1314392"/>
                    </a:cubicBezTo>
                    <a:cubicBezTo>
                      <a:pt x="294237" y="1314392"/>
                      <a:pt x="0" y="1020155"/>
                      <a:pt x="0" y="657196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0108" tIns="200108" rIns="200108" bIns="200108" numCol="1" spcCol="1270" anchor="ctr" anchorCtr="0">
                <a:noAutofit/>
              </a:bodyPr>
              <a:lstStyle/>
              <a:p>
                <a:pPr lvl="0" algn="ctr" defTabSz="2667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05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៤. 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យន្តការ​អង្គភាពថវិកា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៖ </a:t>
                </a:r>
                <a:r>
                  <a:rPr lang="km-KH" sz="105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ជំរុញ​​តម្លា</a:t>
                </a:r>
                <a:r>
                  <a:rPr lang="en-US" sz="105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-</a:t>
                </a:r>
                <a:r>
                  <a:rPr lang="km-KH" sz="105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ភាព គណនេយ្យភាព ការផ្ទេរសិទ្ធិអំណាច​ និង​ការទទួលខុសត្រូវ​</a:t>
                </a:r>
                <a:endParaRPr lang="en-GB" sz="105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50" name="Freeform 44">
                <a:extLst>
                  <a:ext uri="{FF2B5EF4-FFF2-40B4-BE49-F238E27FC236}">
                    <a16:creationId xmlns:a16="http://schemas.microsoft.com/office/drawing/2014/main" xmlns="" id="{36EEA4F1-6CFE-4E8E-8DB1-45D3E4BB5C80}"/>
                  </a:ext>
                </a:extLst>
              </p:cNvPr>
              <p:cNvSpPr/>
              <p:nvPr/>
            </p:nvSpPr>
            <p:spPr>
              <a:xfrm>
                <a:off x="6210200" y="2980180"/>
                <a:ext cx="1314392" cy="1314392"/>
              </a:xfrm>
              <a:custGeom>
                <a:avLst/>
                <a:gdLst>
                  <a:gd name="connsiteX0" fmla="*/ 0 w 1314392"/>
                  <a:gd name="connsiteY0" fmla="*/ 657196 h 1314392"/>
                  <a:gd name="connsiteX1" fmla="*/ 657196 w 1314392"/>
                  <a:gd name="connsiteY1" fmla="*/ 0 h 1314392"/>
                  <a:gd name="connsiteX2" fmla="*/ 1314392 w 1314392"/>
                  <a:gd name="connsiteY2" fmla="*/ 657196 h 1314392"/>
                  <a:gd name="connsiteX3" fmla="*/ 657196 w 1314392"/>
                  <a:gd name="connsiteY3" fmla="*/ 1314392 h 1314392"/>
                  <a:gd name="connsiteX4" fmla="*/ 0 w 1314392"/>
                  <a:gd name="connsiteY4" fmla="*/ 657196 h 131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392" h="1314392">
                    <a:moveTo>
                      <a:pt x="0" y="657196"/>
                    </a:moveTo>
                    <a:cubicBezTo>
                      <a:pt x="0" y="294237"/>
                      <a:pt x="294237" y="0"/>
                      <a:pt x="657196" y="0"/>
                    </a:cubicBezTo>
                    <a:cubicBezTo>
                      <a:pt x="1020155" y="0"/>
                      <a:pt x="1314392" y="294237"/>
                      <a:pt x="1314392" y="657196"/>
                    </a:cubicBezTo>
                    <a:cubicBezTo>
                      <a:pt x="1314392" y="1020155"/>
                      <a:pt x="1020155" y="1314392"/>
                      <a:pt x="657196" y="1314392"/>
                    </a:cubicBezTo>
                    <a:cubicBezTo>
                      <a:pt x="294237" y="1314392"/>
                      <a:pt x="0" y="1020155"/>
                      <a:pt x="0" y="657196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0108" tIns="200108" rIns="200108" bIns="200108" numCol="1" spcCol="1270" anchor="ctr" anchorCtr="0">
                <a:noAutofit/>
              </a:bodyPr>
              <a:lstStyle/>
              <a:p>
                <a:pPr lvl="0" algn="ctr" defTabSz="2667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4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១. </a:t>
                </a:r>
                <a:r>
                  <a:rPr lang="km-KH" sz="14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ថវិកាកម្មវិធីពេញលេញ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  នៅគ្រប់ក្រសួង    ស្ថាប័ន</a:t>
                </a:r>
                <a:endParaRPr lang="en-GB" sz="14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E26BA312-C7BB-4289-9F18-EFC0C4C08C53}"/>
              </a:ext>
            </a:extLst>
          </p:cNvPr>
          <p:cNvGrpSpPr/>
          <p:nvPr/>
        </p:nvGrpSpPr>
        <p:grpSpPr>
          <a:xfrm>
            <a:off x="6229783" y="899320"/>
            <a:ext cx="5694605" cy="5597477"/>
            <a:chOff x="5684560" y="931891"/>
            <a:chExt cx="5694605" cy="55974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3E3210A-B602-435D-937D-E2A443B3CFD7}"/>
                </a:ext>
              </a:extLst>
            </p:cNvPr>
            <p:cNvSpPr txBox="1"/>
            <p:nvPr/>
          </p:nvSpPr>
          <p:spPr>
            <a:xfrm>
              <a:off x="5684560" y="931891"/>
              <a:ext cx="2582758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spc="-300" dirty="0">
                  <a:ln w="28575">
                    <a:solidFill>
                      <a:srgbClr val="DB5A20"/>
                    </a:solidFill>
                  </a:ln>
                  <a:noFill/>
                  <a:latin typeface="Khmer MEF1" panose="02000506000000020004" pitchFamily="2" charset="0"/>
                  <a:cs typeface="Khmer MEF1" panose="02000506000000020004" pitchFamily="2" charset="0"/>
                </a:rPr>
                <a:t>IV</a:t>
              </a:r>
              <a:endParaRPr lang="en-GB" sz="19900" spc="-300" dirty="0">
                <a:ln w="28575">
                  <a:solidFill>
                    <a:srgbClr val="DB5A20"/>
                  </a:solidFill>
                </a:ln>
                <a:noFill/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0A4BBDDD-7CC5-4DD9-B1F5-50F82EA4CC40}"/>
                </a:ext>
              </a:extLst>
            </p:cNvPr>
            <p:cNvGrpSpPr/>
            <p:nvPr/>
          </p:nvGrpSpPr>
          <p:grpSpPr>
            <a:xfrm>
              <a:off x="5984908" y="1220565"/>
              <a:ext cx="5394257" cy="5308803"/>
              <a:chOff x="5984908" y="1220565"/>
              <a:chExt cx="5394257" cy="5308803"/>
            </a:xfrm>
          </p:grpSpPr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xmlns="" id="{50BC04CF-C6C5-4750-87CF-E24831EFF97A}"/>
                  </a:ext>
                </a:extLst>
              </p:cNvPr>
              <p:cNvSpPr/>
              <p:nvPr/>
            </p:nvSpPr>
            <p:spPr>
              <a:xfrm>
                <a:off x="6372597" y="1910489"/>
                <a:ext cx="4618879" cy="4618879"/>
              </a:xfrm>
              <a:prstGeom prst="blockArc">
                <a:avLst>
                  <a:gd name="adj1" fmla="val 9000000"/>
                  <a:gd name="adj2" fmla="val 16200000"/>
                  <a:gd name="adj3" fmla="val 4636"/>
                </a:avLst>
              </a:prstGeom>
            </p:spPr>
            <p:style>
              <a:lnRef idx="0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xmlns="" id="{3ABDD633-84AE-4BAE-84F8-696AA7952E5B}"/>
                  </a:ext>
                </a:extLst>
              </p:cNvPr>
              <p:cNvSpPr/>
              <p:nvPr/>
            </p:nvSpPr>
            <p:spPr>
              <a:xfrm>
                <a:off x="6372597" y="1910489"/>
                <a:ext cx="4618879" cy="4618879"/>
              </a:xfrm>
              <a:prstGeom prst="blockArc">
                <a:avLst>
                  <a:gd name="adj1" fmla="val 1800000"/>
                  <a:gd name="adj2" fmla="val 9000000"/>
                  <a:gd name="adj3" fmla="val 4636"/>
                </a:avLst>
              </a:prstGeom>
            </p:spPr>
            <p:style>
              <a:lnRef idx="0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xmlns="" id="{683AC50B-1EBA-40DF-B913-04FD6994DDDB}"/>
                  </a:ext>
                </a:extLst>
              </p:cNvPr>
              <p:cNvSpPr/>
              <p:nvPr/>
            </p:nvSpPr>
            <p:spPr>
              <a:xfrm>
                <a:off x="6372597" y="1910489"/>
                <a:ext cx="4618879" cy="4618879"/>
              </a:xfrm>
              <a:prstGeom prst="blockArc">
                <a:avLst>
                  <a:gd name="adj1" fmla="val 16200000"/>
                  <a:gd name="adj2" fmla="val 1800000"/>
                  <a:gd name="adj3" fmla="val 4636"/>
                </a:avLst>
              </a:prstGeom>
            </p:spPr>
            <p:style>
              <a:lnRef idx="0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xmlns="" id="{5AF789A4-5AE3-434F-9F1A-0E9BB62310F4}"/>
                  </a:ext>
                </a:extLst>
              </p:cNvPr>
              <p:cNvSpPr/>
              <p:nvPr/>
            </p:nvSpPr>
            <p:spPr>
              <a:xfrm>
                <a:off x="7619962" y="3157854"/>
                <a:ext cx="2124149" cy="2124149"/>
              </a:xfrm>
              <a:custGeom>
                <a:avLst/>
                <a:gdLst>
                  <a:gd name="connsiteX0" fmla="*/ 0 w 2124149"/>
                  <a:gd name="connsiteY0" fmla="*/ 1062075 h 2124149"/>
                  <a:gd name="connsiteX1" fmla="*/ 1062075 w 2124149"/>
                  <a:gd name="connsiteY1" fmla="*/ 0 h 2124149"/>
                  <a:gd name="connsiteX2" fmla="*/ 2124150 w 2124149"/>
                  <a:gd name="connsiteY2" fmla="*/ 1062075 h 2124149"/>
                  <a:gd name="connsiteX3" fmla="*/ 1062075 w 2124149"/>
                  <a:gd name="connsiteY3" fmla="*/ 2124150 h 2124149"/>
                  <a:gd name="connsiteX4" fmla="*/ 0 w 2124149"/>
                  <a:gd name="connsiteY4" fmla="*/ 1062075 h 212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4149" h="2124149">
                    <a:moveTo>
                      <a:pt x="0" y="1062075"/>
                    </a:moveTo>
                    <a:cubicBezTo>
                      <a:pt x="0" y="475507"/>
                      <a:pt x="475507" y="0"/>
                      <a:pt x="1062075" y="0"/>
                    </a:cubicBezTo>
                    <a:cubicBezTo>
                      <a:pt x="1648643" y="0"/>
                      <a:pt x="2124150" y="475507"/>
                      <a:pt x="2124150" y="1062075"/>
                    </a:cubicBezTo>
                    <a:cubicBezTo>
                      <a:pt x="2124150" y="1648643"/>
                      <a:pt x="1648643" y="2124150"/>
                      <a:pt x="1062075" y="2124150"/>
                    </a:cubicBezTo>
                    <a:cubicBezTo>
                      <a:pt x="475507" y="2124150"/>
                      <a:pt x="0" y="1648643"/>
                      <a:pt x="0" y="1062075"/>
                    </a:cubicBezTo>
                    <a:close/>
                  </a:path>
                </a:pathLst>
              </a:custGeom>
              <a:solidFill>
                <a:srgbClr val="DB5A20"/>
              </a:solidFill>
              <a:ln>
                <a:solidFill>
                  <a:srgbClr val="DB5A2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30124" tIns="330124" rIns="330124" bIns="330124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2000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សមត្ថភាពមន្ត្រី</a:t>
                </a:r>
                <a:r>
                  <a:rPr lang="km-KH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​</a:t>
                </a:r>
                <a:r>
                  <a:rPr lang="km-KH" sz="1600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ក្នុងការគ្រប់គ្រង</a:t>
                </a:r>
                <a:r>
                  <a:rPr lang="km-KH" sz="1600" kern="1200" spc="-1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ហិរញ្ញវត្ថុសាធារណៈ</a:t>
                </a:r>
                <a:r>
                  <a:rPr lang="km-KH" sz="1600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 ត្រូវបាន​ពង្រឹង</a:t>
                </a:r>
                <a:endParaRPr lang="en-GB" sz="1600" kern="1200" dirty="0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xmlns="" id="{DCD451FB-C995-42D7-A481-F18366ECB03C}"/>
                  </a:ext>
                </a:extLst>
              </p:cNvPr>
              <p:cNvSpPr/>
              <p:nvPr/>
            </p:nvSpPr>
            <p:spPr>
              <a:xfrm>
                <a:off x="7938585" y="1220565"/>
                <a:ext cx="1486904" cy="1486904"/>
              </a:xfrm>
              <a:custGeom>
                <a:avLst/>
                <a:gdLst>
                  <a:gd name="connsiteX0" fmla="*/ 0 w 1486904"/>
                  <a:gd name="connsiteY0" fmla="*/ 743452 h 1486904"/>
                  <a:gd name="connsiteX1" fmla="*/ 743452 w 1486904"/>
                  <a:gd name="connsiteY1" fmla="*/ 0 h 1486904"/>
                  <a:gd name="connsiteX2" fmla="*/ 1486904 w 1486904"/>
                  <a:gd name="connsiteY2" fmla="*/ 743452 h 1486904"/>
                  <a:gd name="connsiteX3" fmla="*/ 743452 w 1486904"/>
                  <a:gd name="connsiteY3" fmla="*/ 1486904 h 1486904"/>
                  <a:gd name="connsiteX4" fmla="*/ 0 w 1486904"/>
                  <a:gd name="connsiteY4" fmla="*/ 743452 h 14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904" h="1486904">
                    <a:moveTo>
                      <a:pt x="0" y="743452"/>
                    </a:moveTo>
                    <a:cubicBezTo>
                      <a:pt x="0" y="332855"/>
                      <a:pt x="332855" y="0"/>
                      <a:pt x="743452" y="0"/>
                    </a:cubicBezTo>
                    <a:cubicBezTo>
                      <a:pt x="1154049" y="0"/>
                      <a:pt x="1486904" y="332855"/>
                      <a:pt x="1486904" y="743452"/>
                    </a:cubicBezTo>
                    <a:cubicBezTo>
                      <a:pt x="1486904" y="1154049"/>
                      <a:pt x="1154049" y="1486904"/>
                      <a:pt x="743452" y="1486904"/>
                    </a:cubicBezTo>
                    <a:cubicBezTo>
                      <a:pt x="332855" y="1486904"/>
                      <a:pt x="0" y="1154049"/>
                      <a:pt x="0" y="743452"/>
                    </a:cubicBezTo>
                    <a:close/>
                  </a:path>
                </a:pathLst>
              </a:custGeom>
            </p:spPr>
            <p:style>
              <a:lnRef idx="2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0452" tIns="230452" rIns="230452" bIns="230452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១. 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ការបណ្ដុះបណ្ដាល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រៀបចំជាបន្តបន្ទាប់ និងមាន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លក្ខណៈប្រមូលផ្ដុំ</a:t>
                </a:r>
                <a:endParaRPr lang="en-GB" sz="1200" b="1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xmlns="" id="{036BFF5A-E0A7-4ACF-8456-A5A73A38EBDF}"/>
                  </a:ext>
                </a:extLst>
              </p:cNvPr>
              <p:cNvSpPr/>
              <p:nvPr/>
            </p:nvSpPr>
            <p:spPr>
              <a:xfrm>
                <a:off x="9892261" y="4604432"/>
                <a:ext cx="1486904" cy="1486904"/>
              </a:xfrm>
              <a:custGeom>
                <a:avLst/>
                <a:gdLst>
                  <a:gd name="connsiteX0" fmla="*/ 0 w 1486904"/>
                  <a:gd name="connsiteY0" fmla="*/ 743452 h 1486904"/>
                  <a:gd name="connsiteX1" fmla="*/ 743452 w 1486904"/>
                  <a:gd name="connsiteY1" fmla="*/ 0 h 1486904"/>
                  <a:gd name="connsiteX2" fmla="*/ 1486904 w 1486904"/>
                  <a:gd name="connsiteY2" fmla="*/ 743452 h 1486904"/>
                  <a:gd name="connsiteX3" fmla="*/ 743452 w 1486904"/>
                  <a:gd name="connsiteY3" fmla="*/ 1486904 h 1486904"/>
                  <a:gd name="connsiteX4" fmla="*/ 0 w 1486904"/>
                  <a:gd name="connsiteY4" fmla="*/ 743452 h 14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904" h="1486904">
                    <a:moveTo>
                      <a:pt x="0" y="743452"/>
                    </a:moveTo>
                    <a:cubicBezTo>
                      <a:pt x="0" y="332855"/>
                      <a:pt x="332855" y="0"/>
                      <a:pt x="743452" y="0"/>
                    </a:cubicBezTo>
                    <a:cubicBezTo>
                      <a:pt x="1154049" y="0"/>
                      <a:pt x="1486904" y="332855"/>
                      <a:pt x="1486904" y="743452"/>
                    </a:cubicBezTo>
                    <a:cubicBezTo>
                      <a:pt x="1486904" y="1154049"/>
                      <a:pt x="1154049" y="1486904"/>
                      <a:pt x="743452" y="1486904"/>
                    </a:cubicBezTo>
                    <a:cubicBezTo>
                      <a:pt x="332855" y="1486904"/>
                      <a:pt x="0" y="1154049"/>
                      <a:pt x="0" y="743452"/>
                    </a:cubicBezTo>
                    <a:close/>
                  </a:path>
                </a:pathLst>
              </a:custGeom>
            </p:spPr>
            <p:style>
              <a:lnRef idx="2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0452" tIns="230452" rIns="230452" bIns="230452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២. 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គុណភាព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​នៃ 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ផ.យ.ថ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, 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សំណើគម្រោងថវិកា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ប្រចាំឆ្នាំ និង​   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ការចរចាថវិកា</a:t>
                </a:r>
                <a:endParaRPr lang="en-GB" sz="1200" b="1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60" name="Freeform 55">
                <a:extLst>
                  <a:ext uri="{FF2B5EF4-FFF2-40B4-BE49-F238E27FC236}">
                    <a16:creationId xmlns:a16="http://schemas.microsoft.com/office/drawing/2014/main" xmlns="" id="{FEBA2F4B-9695-4E91-BB98-198E2F9689F7}"/>
                  </a:ext>
                </a:extLst>
              </p:cNvPr>
              <p:cNvSpPr/>
              <p:nvPr/>
            </p:nvSpPr>
            <p:spPr>
              <a:xfrm>
                <a:off x="5984908" y="4604432"/>
                <a:ext cx="1486904" cy="1486904"/>
              </a:xfrm>
              <a:custGeom>
                <a:avLst/>
                <a:gdLst>
                  <a:gd name="connsiteX0" fmla="*/ 0 w 1486904"/>
                  <a:gd name="connsiteY0" fmla="*/ 743452 h 1486904"/>
                  <a:gd name="connsiteX1" fmla="*/ 743452 w 1486904"/>
                  <a:gd name="connsiteY1" fmla="*/ 0 h 1486904"/>
                  <a:gd name="connsiteX2" fmla="*/ 1486904 w 1486904"/>
                  <a:gd name="connsiteY2" fmla="*/ 743452 h 1486904"/>
                  <a:gd name="connsiteX3" fmla="*/ 743452 w 1486904"/>
                  <a:gd name="connsiteY3" fmla="*/ 1486904 h 1486904"/>
                  <a:gd name="connsiteX4" fmla="*/ 0 w 1486904"/>
                  <a:gd name="connsiteY4" fmla="*/ 743452 h 14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904" h="1486904">
                    <a:moveTo>
                      <a:pt x="0" y="743452"/>
                    </a:moveTo>
                    <a:cubicBezTo>
                      <a:pt x="0" y="332855"/>
                      <a:pt x="332855" y="0"/>
                      <a:pt x="743452" y="0"/>
                    </a:cubicBezTo>
                    <a:cubicBezTo>
                      <a:pt x="1154049" y="0"/>
                      <a:pt x="1486904" y="332855"/>
                      <a:pt x="1486904" y="743452"/>
                    </a:cubicBezTo>
                    <a:cubicBezTo>
                      <a:pt x="1486904" y="1154049"/>
                      <a:pt x="1154049" y="1486904"/>
                      <a:pt x="743452" y="1486904"/>
                    </a:cubicBezTo>
                    <a:cubicBezTo>
                      <a:pt x="332855" y="1486904"/>
                      <a:pt x="0" y="1154049"/>
                      <a:pt x="0" y="743452"/>
                    </a:cubicBezTo>
                    <a:close/>
                  </a:path>
                </a:pathLst>
              </a:custGeom>
            </p:spPr>
            <p:style>
              <a:lnRef idx="2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0452" tIns="230452" rIns="230452" bIns="230452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៣. កំណើន​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ប្រសិទ្ធភាព​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នៃ​ការ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អនុវត្តថវិកា</a:t>
                </a: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៖ ទំហំអនុវត្តធៀបឥណទាន</a:t>
                </a:r>
                <a:endParaRPr lang="en-GB" sz="12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6530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1066800"/>
            <a:ext cx="10972800" cy="579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600"/>
              </a:lnSpc>
              <a:buFont typeface="Arial" pitchFamily="34" charset="0"/>
              <a:buNone/>
            </a:pPr>
            <a:r>
              <a:rPr lang="km-KH" altLang="en-US" dirty="0">
                <a:solidFill>
                  <a:prstClr val="black"/>
                </a:solidFill>
                <a:latin typeface="Khmer OS Battambang" panose="02000500000000000000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0"/>
            <a:ext cx="1049817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៣.សមិទ្ធផលរយៈពេល០៥ឆ្នាំ (២០១៣-២០១៧) (ត)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476C942-7D82-429E-B83D-A624005EF91B}"/>
              </a:ext>
            </a:extLst>
          </p:cNvPr>
          <p:cNvGrpSpPr/>
          <p:nvPr/>
        </p:nvGrpSpPr>
        <p:grpSpPr>
          <a:xfrm>
            <a:off x="235889" y="830095"/>
            <a:ext cx="5860111" cy="5923130"/>
            <a:chOff x="5796770" y="928966"/>
            <a:chExt cx="5860111" cy="59231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7F5DB6E-60ED-44B0-BB16-3BED2535735E}"/>
                </a:ext>
              </a:extLst>
            </p:cNvPr>
            <p:cNvSpPr txBox="1"/>
            <p:nvPr/>
          </p:nvSpPr>
          <p:spPr>
            <a:xfrm>
              <a:off x="5796770" y="928966"/>
              <a:ext cx="1669047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spc="-300" dirty="0">
                  <a:ln w="28575">
                    <a:solidFill>
                      <a:srgbClr val="649AA2"/>
                    </a:solidFill>
                  </a:ln>
                  <a:noFill/>
                  <a:latin typeface="Khmer MEF1" panose="02000506000000020004" pitchFamily="2" charset="0"/>
                  <a:cs typeface="Khmer MEF1" panose="02000506000000020004" pitchFamily="2" charset="0"/>
                </a:rPr>
                <a:t>V</a:t>
              </a:r>
              <a:endParaRPr lang="en-GB" sz="19900" spc="-300" dirty="0">
                <a:ln w="28575">
                  <a:solidFill>
                    <a:srgbClr val="649AA2"/>
                  </a:solidFill>
                </a:ln>
                <a:noFill/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275DE95-6CC9-40BB-968E-976536F3E26A}"/>
                </a:ext>
              </a:extLst>
            </p:cNvPr>
            <p:cNvGrpSpPr/>
            <p:nvPr/>
          </p:nvGrpSpPr>
          <p:grpSpPr>
            <a:xfrm>
              <a:off x="5941881" y="1048528"/>
              <a:ext cx="5715000" cy="5803568"/>
              <a:chOff x="5941881" y="1048528"/>
              <a:chExt cx="5715000" cy="5803568"/>
            </a:xfrm>
          </p:grpSpPr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xmlns="" id="{A35110A6-18C0-48C8-9CCC-E2CC38104D21}"/>
                  </a:ext>
                </a:extLst>
              </p:cNvPr>
              <p:cNvSpPr/>
              <p:nvPr/>
            </p:nvSpPr>
            <p:spPr>
              <a:xfrm>
                <a:off x="6598319" y="1734219"/>
                <a:ext cx="4456361" cy="4456361"/>
              </a:xfrm>
              <a:prstGeom prst="blockArc">
                <a:avLst>
                  <a:gd name="adj1" fmla="val 10800000"/>
                  <a:gd name="adj2" fmla="val 16200000"/>
                  <a:gd name="adj3" fmla="val 4643"/>
                </a:avLst>
              </a:prstGeom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xmlns="" id="{60D11AC3-7915-44AF-8E74-8D65AE036169}"/>
                  </a:ext>
                </a:extLst>
              </p:cNvPr>
              <p:cNvSpPr/>
              <p:nvPr/>
            </p:nvSpPr>
            <p:spPr>
              <a:xfrm>
                <a:off x="6598319" y="1734219"/>
                <a:ext cx="4456361" cy="4456361"/>
              </a:xfrm>
              <a:prstGeom prst="blockArc">
                <a:avLst>
                  <a:gd name="adj1" fmla="val 5400000"/>
                  <a:gd name="adj2" fmla="val 10800000"/>
                  <a:gd name="adj3" fmla="val 4643"/>
                </a:avLst>
              </a:prstGeom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xmlns="" id="{B7DC34FF-FC63-45E4-BEEF-22481F3587FC}"/>
                  </a:ext>
                </a:extLst>
              </p:cNvPr>
              <p:cNvSpPr/>
              <p:nvPr/>
            </p:nvSpPr>
            <p:spPr>
              <a:xfrm>
                <a:off x="6598319" y="1734219"/>
                <a:ext cx="4456361" cy="4456361"/>
              </a:xfrm>
              <a:prstGeom prst="blockArc">
                <a:avLst>
                  <a:gd name="adj1" fmla="val 0"/>
                  <a:gd name="adj2" fmla="val 5400000"/>
                  <a:gd name="adj3" fmla="val 4643"/>
                </a:avLst>
              </a:prstGeom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xmlns="" id="{83010B50-0146-4ACA-9998-C8F6145E9925}"/>
                  </a:ext>
                </a:extLst>
              </p:cNvPr>
              <p:cNvSpPr/>
              <p:nvPr/>
            </p:nvSpPr>
            <p:spPr>
              <a:xfrm>
                <a:off x="6598319" y="1734219"/>
                <a:ext cx="4456361" cy="4456361"/>
              </a:xfrm>
              <a:prstGeom prst="blockArc">
                <a:avLst>
                  <a:gd name="adj1" fmla="val 16200000"/>
                  <a:gd name="adj2" fmla="val 0"/>
                  <a:gd name="adj3" fmla="val 4643"/>
                </a:avLst>
              </a:prstGeom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A1A7D214-D85D-486E-BBF5-C77F76438CD0}"/>
                  </a:ext>
                </a:extLst>
              </p:cNvPr>
              <p:cNvSpPr/>
              <p:nvPr/>
            </p:nvSpPr>
            <p:spPr>
              <a:xfrm>
                <a:off x="7800268" y="2936168"/>
                <a:ext cx="2052463" cy="2052463"/>
              </a:xfrm>
              <a:custGeom>
                <a:avLst/>
                <a:gdLst>
                  <a:gd name="connsiteX0" fmla="*/ 0 w 2052463"/>
                  <a:gd name="connsiteY0" fmla="*/ 1026232 h 2052463"/>
                  <a:gd name="connsiteX1" fmla="*/ 1026232 w 2052463"/>
                  <a:gd name="connsiteY1" fmla="*/ 0 h 2052463"/>
                  <a:gd name="connsiteX2" fmla="*/ 2052464 w 2052463"/>
                  <a:gd name="connsiteY2" fmla="*/ 1026232 h 2052463"/>
                  <a:gd name="connsiteX3" fmla="*/ 1026232 w 2052463"/>
                  <a:gd name="connsiteY3" fmla="*/ 2052464 h 2052463"/>
                  <a:gd name="connsiteX4" fmla="*/ 0 w 2052463"/>
                  <a:gd name="connsiteY4" fmla="*/ 1026232 h 205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463" h="2052463">
                    <a:moveTo>
                      <a:pt x="0" y="1026232"/>
                    </a:moveTo>
                    <a:cubicBezTo>
                      <a:pt x="0" y="459460"/>
                      <a:pt x="459460" y="0"/>
                      <a:pt x="1026232" y="0"/>
                    </a:cubicBezTo>
                    <a:cubicBezTo>
                      <a:pt x="1593004" y="0"/>
                      <a:pt x="2052464" y="459460"/>
                      <a:pt x="2052464" y="1026232"/>
                    </a:cubicBezTo>
                    <a:cubicBezTo>
                      <a:pt x="2052464" y="1593004"/>
                      <a:pt x="1593004" y="2052464"/>
                      <a:pt x="1026232" y="2052464"/>
                    </a:cubicBezTo>
                    <a:cubicBezTo>
                      <a:pt x="459460" y="2052464"/>
                      <a:pt x="0" y="1593004"/>
                      <a:pt x="0" y="1026232"/>
                    </a:cubicBezTo>
                    <a:close/>
                  </a:path>
                </a:pathLst>
              </a:custGeom>
              <a:solidFill>
                <a:srgbClr val="649AA2"/>
              </a:solidFill>
              <a:ln>
                <a:solidFill>
                  <a:srgbClr val="649AA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8356" tIns="318356" rIns="318356" bIns="318356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2000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ការយល់ដឹង និង​ការចូលរួម</a:t>
                </a:r>
                <a:r>
                  <a:rPr lang="en-US" sz="2000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     </a:t>
                </a:r>
                <a:r>
                  <a:rPr lang="km-KH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អនុវត្តកម្មវិធីកែ</a:t>
                </a:r>
                <a:r>
                  <a:rPr lang="en-US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-</a:t>
                </a:r>
                <a:r>
                  <a:rPr lang="km-KH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ទម្រង់កើនឡើង</a:t>
                </a:r>
                <a:endParaRPr lang="en-GB" kern="1200" dirty="0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94D9E379-26B0-4BFC-8BEF-6103B2AE97F7}"/>
                  </a:ext>
                </a:extLst>
              </p:cNvPr>
              <p:cNvSpPr/>
              <p:nvPr/>
            </p:nvSpPr>
            <p:spPr>
              <a:xfrm>
                <a:off x="8050987" y="1048528"/>
                <a:ext cx="1584000" cy="1584000"/>
              </a:xfrm>
              <a:custGeom>
                <a:avLst/>
                <a:gdLst>
                  <a:gd name="connsiteX0" fmla="*/ 0 w 1436724"/>
                  <a:gd name="connsiteY0" fmla="*/ 718362 h 1436724"/>
                  <a:gd name="connsiteX1" fmla="*/ 718362 w 1436724"/>
                  <a:gd name="connsiteY1" fmla="*/ 0 h 1436724"/>
                  <a:gd name="connsiteX2" fmla="*/ 1436724 w 1436724"/>
                  <a:gd name="connsiteY2" fmla="*/ 718362 h 1436724"/>
                  <a:gd name="connsiteX3" fmla="*/ 718362 w 1436724"/>
                  <a:gd name="connsiteY3" fmla="*/ 1436724 h 1436724"/>
                  <a:gd name="connsiteX4" fmla="*/ 0 w 1436724"/>
                  <a:gd name="connsiteY4" fmla="*/ 718362 h 143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724" h="1436724">
                    <a:moveTo>
                      <a:pt x="0" y="718362"/>
                    </a:moveTo>
                    <a:cubicBezTo>
                      <a:pt x="0" y="321622"/>
                      <a:pt x="321622" y="0"/>
                      <a:pt x="718362" y="0"/>
                    </a:cubicBezTo>
                    <a:cubicBezTo>
                      <a:pt x="1115102" y="0"/>
                      <a:pt x="1436724" y="321622"/>
                      <a:pt x="1436724" y="718362"/>
                    </a:cubicBezTo>
                    <a:cubicBezTo>
                      <a:pt x="1436724" y="1115102"/>
                      <a:pt x="1115102" y="1436724"/>
                      <a:pt x="718362" y="1436724"/>
                    </a:cubicBezTo>
                    <a:cubicBezTo>
                      <a:pt x="321622" y="1436724"/>
                      <a:pt x="0" y="1115102"/>
                      <a:pt x="0" y="718362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9293" tIns="219293" rIns="219293" bIns="219293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២. </a:t>
                </a:r>
                <a:r>
                  <a:rPr lang="km-KH" sz="14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សិក្ខាសាលាផ្សព្វផ្សាយ 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ជូន</a:t>
                </a:r>
                <a:r>
                  <a:rPr lang="km-KH" sz="14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យុវជន និង​សិស្ស និស្សិត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នៅគ្រឹះ.ឧត្តមសិក្សា</a:t>
                </a:r>
                <a:endParaRPr lang="en-GB" sz="14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xmlns="" id="{DF437923-3F4E-44AA-B2F7-FCFCFC7FA197}"/>
                  </a:ext>
                </a:extLst>
              </p:cNvPr>
              <p:cNvSpPr/>
              <p:nvPr/>
            </p:nvSpPr>
            <p:spPr>
              <a:xfrm>
                <a:off x="10072881" y="3167837"/>
                <a:ext cx="1584000" cy="1584000"/>
              </a:xfrm>
              <a:custGeom>
                <a:avLst/>
                <a:gdLst>
                  <a:gd name="connsiteX0" fmla="*/ 0 w 1436724"/>
                  <a:gd name="connsiteY0" fmla="*/ 718362 h 1436724"/>
                  <a:gd name="connsiteX1" fmla="*/ 718362 w 1436724"/>
                  <a:gd name="connsiteY1" fmla="*/ 0 h 1436724"/>
                  <a:gd name="connsiteX2" fmla="*/ 1436724 w 1436724"/>
                  <a:gd name="connsiteY2" fmla="*/ 718362 h 1436724"/>
                  <a:gd name="connsiteX3" fmla="*/ 718362 w 1436724"/>
                  <a:gd name="connsiteY3" fmla="*/ 1436724 h 1436724"/>
                  <a:gd name="connsiteX4" fmla="*/ 0 w 1436724"/>
                  <a:gd name="connsiteY4" fmla="*/ 718362 h 143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724" h="1436724">
                    <a:moveTo>
                      <a:pt x="0" y="718362"/>
                    </a:moveTo>
                    <a:cubicBezTo>
                      <a:pt x="0" y="321622"/>
                      <a:pt x="321622" y="0"/>
                      <a:pt x="718362" y="0"/>
                    </a:cubicBezTo>
                    <a:cubicBezTo>
                      <a:pt x="1115102" y="0"/>
                      <a:pt x="1436724" y="321622"/>
                      <a:pt x="1436724" y="718362"/>
                    </a:cubicBezTo>
                    <a:cubicBezTo>
                      <a:pt x="1436724" y="1115102"/>
                      <a:pt x="1115102" y="1436724"/>
                      <a:pt x="718362" y="1436724"/>
                    </a:cubicBezTo>
                    <a:cubicBezTo>
                      <a:pt x="321622" y="1436724"/>
                      <a:pt x="0" y="1115102"/>
                      <a:pt x="0" y="718362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9293" tIns="219293" rIns="219293" bIns="219293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2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៣. </a:t>
                </a:r>
                <a:r>
                  <a:rPr lang="km-KH" sz="1200" b="1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ឧ</a:t>
                </a:r>
                <a:r>
                  <a:rPr lang="km-KH" sz="12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បករណ៍ផ្សព្វផ្សាយសំបូរបែប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</a:t>
                </a:r>
                <a:r>
                  <a:rPr lang="km-KH" sz="11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ព្រឹត្តបត្រ, ខិត្តបណ្ណ,​ គេហទំព័រ, បណ្ដាញសង្គម, សារព័ត៌មាន, កិច្ចសម្ភាសន៍, វីដេអូ</a:t>
                </a:r>
                <a:endParaRPr lang="en-GB" sz="11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xmlns="" id="{E2DA1403-8DA7-4AF1-959C-DFB606869773}"/>
                  </a:ext>
                </a:extLst>
              </p:cNvPr>
              <p:cNvSpPr/>
              <p:nvPr/>
            </p:nvSpPr>
            <p:spPr>
              <a:xfrm>
                <a:off x="8050987" y="5268096"/>
                <a:ext cx="1584000" cy="1584000"/>
              </a:xfrm>
              <a:custGeom>
                <a:avLst/>
                <a:gdLst>
                  <a:gd name="connsiteX0" fmla="*/ 0 w 1436724"/>
                  <a:gd name="connsiteY0" fmla="*/ 718362 h 1436724"/>
                  <a:gd name="connsiteX1" fmla="*/ 718362 w 1436724"/>
                  <a:gd name="connsiteY1" fmla="*/ 0 h 1436724"/>
                  <a:gd name="connsiteX2" fmla="*/ 1436724 w 1436724"/>
                  <a:gd name="connsiteY2" fmla="*/ 718362 h 1436724"/>
                  <a:gd name="connsiteX3" fmla="*/ 718362 w 1436724"/>
                  <a:gd name="connsiteY3" fmla="*/ 1436724 h 1436724"/>
                  <a:gd name="connsiteX4" fmla="*/ 0 w 1436724"/>
                  <a:gd name="connsiteY4" fmla="*/ 718362 h 143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724" h="1436724">
                    <a:moveTo>
                      <a:pt x="0" y="718362"/>
                    </a:moveTo>
                    <a:cubicBezTo>
                      <a:pt x="0" y="321622"/>
                      <a:pt x="321622" y="0"/>
                      <a:pt x="718362" y="0"/>
                    </a:cubicBezTo>
                    <a:cubicBezTo>
                      <a:pt x="1115102" y="0"/>
                      <a:pt x="1436724" y="321622"/>
                      <a:pt x="1436724" y="718362"/>
                    </a:cubicBezTo>
                    <a:cubicBezTo>
                      <a:pt x="1436724" y="1115102"/>
                      <a:pt x="1115102" y="1436724"/>
                      <a:pt x="718362" y="1436724"/>
                    </a:cubicBezTo>
                    <a:cubicBezTo>
                      <a:pt x="321622" y="1436724"/>
                      <a:pt x="0" y="1115102"/>
                      <a:pt x="0" y="718362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9293" tIns="219293" rIns="219293" bIns="219293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៤. </a:t>
                </a:r>
                <a:r>
                  <a:rPr lang="km-KH" sz="14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កម្រងសម្រង់បទប្បញ្ញត្តិ     គតិយុត្ត 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ពាក់ព័ន្ធ</a:t>
                </a:r>
                <a:endParaRPr lang="en-GB" sz="1400" b="1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xmlns="" id="{71194619-1A31-4BA0-AD66-9FEB61995695}"/>
                  </a:ext>
                </a:extLst>
              </p:cNvPr>
              <p:cNvSpPr/>
              <p:nvPr/>
            </p:nvSpPr>
            <p:spPr>
              <a:xfrm>
                <a:off x="5941881" y="3167837"/>
                <a:ext cx="1584000" cy="1584000"/>
              </a:xfrm>
              <a:custGeom>
                <a:avLst/>
                <a:gdLst>
                  <a:gd name="connsiteX0" fmla="*/ 0 w 1436724"/>
                  <a:gd name="connsiteY0" fmla="*/ 718362 h 1436724"/>
                  <a:gd name="connsiteX1" fmla="*/ 718362 w 1436724"/>
                  <a:gd name="connsiteY1" fmla="*/ 0 h 1436724"/>
                  <a:gd name="connsiteX2" fmla="*/ 1436724 w 1436724"/>
                  <a:gd name="connsiteY2" fmla="*/ 718362 h 1436724"/>
                  <a:gd name="connsiteX3" fmla="*/ 718362 w 1436724"/>
                  <a:gd name="connsiteY3" fmla="*/ 1436724 h 1436724"/>
                  <a:gd name="connsiteX4" fmla="*/ 0 w 1436724"/>
                  <a:gd name="connsiteY4" fmla="*/ 718362 h 143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724" h="1436724">
                    <a:moveTo>
                      <a:pt x="0" y="718362"/>
                    </a:moveTo>
                    <a:cubicBezTo>
                      <a:pt x="0" y="321622"/>
                      <a:pt x="321622" y="0"/>
                      <a:pt x="718362" y="0"/>
                    </a:cubicBezTo>
                    <a:cubicBezTo>
                      <a:pt x="1115102" y="0"/>
                      <a:pt x="1436724" y="321622"/>
                      <a:pt x="1436724" y="718362"/>
                    </a:cubicBezTo>
                    <a:cubicBezTo>
                      <a:pt x="1436724" y="1115102"/>
                      <a:pt x="1115102" y="1436724"/>
                      <a:pt x="718362" y="1436724"/>
                    </a:cubicBezTo>
                    <a:cubicBezTo>
                      <a:pt x="321622" y="1436724"/>
                      <a:pt x="0" y="1115102"/>
                      <a:pt x="0" y="718362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9293" tIns="219293" rIns="219293" bIns="219293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១. </a:t>
                </a:r>
                <a:r>
                  <a:rPr lang="km-KH" sz="14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សិក្ខាសាលាផ្សព្វផ្សាយ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ជូនគ្រប់ក្រសួង</a:t>
                </a:r>
                <a:r>
                  <a:rPr lang="en-US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      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ស្ថាប័ន និង​រដ្ឋ</a:t>
                </a:r>
                <a:r>
                  <a:rPr lang="km-KH" sz="14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.​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រាជធានី ខេត្ត</a:t>
                </a:r>
                <a:endParaRPr lang="en-GB" sz="14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823DEB9-5F09-4D52-8201-1E7939121685}"/>
              </a:ext>
            </a:extLst>
          </p:cNvPr>
          <p:cNvGrpSpPr/>
          <p:nvPr/>
        </p:nvGrpSpPr>
        <p:grpSpPr>
          <a:xfrm>
            <a:off x="6096000" y="838926"/>
            <a:ext cx="5857324" cy="5373959"/>
            <a:chOff x="6096000" y="838926"/>
            <a:chExt cx="5857324" cy="537395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78C0B77-886E-4BBC-AFE6-6CDFEF068C18}"/>
                </a:ext>
              </a:extLst>
            </p:cNvPr>
            <p:cNvSpPr txBox="1"/>
            <p:nvPr/>
          </p:nvSpPr>
          <p:spPr>
            <a:xfrm>
              <a:off x="6096000" y="838926"/>
              <a:ext cx="2582758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spc="-300" dirty="0">
                  <a:ln w="28575">
                    <a:solidFill>
                      <a:srgbClr val="C22422"/>
                    </a:solidFill>
                  </a:ln>
                  <a:noFill/>
                  <a:latin typeface="Khmer MEF1" panose="02000506000000020004" pitchFamily="2" charset="0"/>
                  <a:cs typeface="Khmer MEF1" panose="02000506000000020004" pitchFamily="2" charset="0"/>
                </a:rPr>
                <a:t>VI</a:t>
              </a:r>
              <a:endParaRPr lang="en-GB" sz="19900" spc="-300" dirty="0">
                <a:ln w="28575">
                  <a:solidFill>
                    <a:srgbClr val="C22422"/>
                  </a:solidFill>
                </a:ln>
                <a:noFill/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D2870133-ECDC-46B6-B058-FDF7A4FBDDF7}"/>
                </a:ext>
              </a:extLst>
            </p:cNvPr>
            <p:cNvGrpSpPr/>
            <p:nvPr/>
          </p:nvGrpSpPr>
          <p:grpSpPr>
            <a:xfrm>
              <a:off x="6392069" y="1756724"/>
              <a:ext cx="5561255" cy="4456161"/>
              <a:chOff x="6488421" y="1633181"/>
              <a:chExt cx="5561255" cy="4456161"/>
            </a:xfrm>
          </p:grpSpPr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xmlns="" id="{043D5B8C-1E76-4677-A67D-A28FD814E31F}"/>
                  </a:ext>
                </a:extLst>
              </p:cNvPr>
              <p:cNvSpPr/>
              <p:nvPr/>
            </p:nvSpPr>
            <p:spPr>
              <a:xfrm>
                <a:off x="6488421" y="1633181"/>
                <a:ext cx="4456161" cy="4456161"/>
              </a:xfrm>
              <a:prstGeom prst="blockArc">
                <a:avLst>
                  <a:gd name="adj1" fmla="val 6789"/>
                  <a:gd name="adj2" fmla="val 21593211"/>
                  <a:gd name="adj3" fmla="val 4637"/>
                </a:avLst>
              </a:prstGeom>
            </p:spPr>
            <p:style>
              <a:lnRef idx="0">
                <a:schemeClr val="accent4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5E21884B-7111-4622-B95F-C380C33205A3}"/>
                  </a:ext>
                </a:extLst>
              </p:cNvPr>
              <p:cNvSpPr/>
              <p:nvPr/>
            </p:nvSpPr>
            <p:spPr>
              <a:xfrm>
                <a:off x="7442198" y="2608528"/>
                <a:ext cx="2540002" cy="2496872"/>
              </a:xfrm>
              <a:custGeom>
                <a:avLst/>
                <a:gdLst>
                  <a:gd name="connsiteX0" fmla="*/ 0 w 2049884"/>
                  <a:gd name="connsiteY0" fmla="*/ 1024942 h 2049884"/>
                  <a:gd name="connsiteX1" fmla="*/ 1024942 w 2049884"/>
                  <a:gd name="connsiteY1" fmla="*/ 0 h 2049884"/>
                  <a:gd name="connsiteX2" fmla="*/ 2049884 w 2049884"/>
                  <a:gd name="connsiteY2" fmla="*/ 1024942 h 2049884"/>
                  <a:gd name="connsiteX3" fmla="*/ 1024942 w 2049884"/>
                  <a:gd name="connsiteY3" fmla="*/ 2049884 h 2049884"/>
                  <a:gd name="connsiteX4" fmla="*/ 0 w 2049884"/>
                  <a:gd name="connsiteY4" fmla="*/ 1024942 h 204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9884" h="2049884">
                    <a:moveTo>
                      <a:pt x="0" y="1024942"/>
                    </a:moveTo>
                    <a:cubicBezTo>
                      <a:pt x="0" y="458882"/>
                      <a:pt x="458882" y="0"/>
                      <a:pt x="1024942" y="0"/>
                    </a:cubicBezTo>
                    <a:cubicBezTo>
                      <a:pt x="1591002" y="0"/>
                      <a:pt x="2049884" y="458882"/>
                      <a:pt x="2049884" y="1024942"/>
                    </a:cubicBezTo>
                    <a:cubicBezTo>
                      <a:pt x="2049884" y="1591002"/>
                      <a:pt x="1591002" y="2049884"/>
                      <a:pt x="1024942" y="2049884"/>
                    </a:cubicBezTo>
                    <a:cubicBezTo>
                      <a:pt x="458882" y="2049884"/>
                      <a:pt x="0" y="1591002"/>
                      <a:pt x="0" y="1024942"/>
                    </a:cubicBezTo>
                    <a:close/>
                  </a:path>
                </a:pathLst>
              </a:custGeom>
              <a:solidFill>
                <a:srgbClr val="C22422"/>
              </a:solidFill>
              <a:ln>
                <a:solidFill>
                  <a:srgbClr val="C2242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26869" tIns="326869" rIns="326869" bIns="326869" numCol="1" spcCol="1270" anchor="ctr" anchorCtr="0">
                <a:noAutofit/>
              </a:bodyPr>
              <a:lstStyle/>
              <a:p>
                <a:pPr lvl="0" algn="ctr" defTabSz="93345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2100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ទិសដៅជា</a:t>
                </a:r>
                <a:r>
                  <a:rPr lang="en-US" sz="2100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      </a:t>
                </a:r>
                <a:r>
                  <a:rPr lang="km-KH" sz="2100" b="1" u="sng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យុទ្ធសាស្ត្រ </a:t>
                </a:r>
                <a:r>
                  <a:rPr lang="km-KH" kern="1200" dirty="0">
                    <a:solidFill>
                      <a:schemeClr val="bg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ត្រូវបានអនុម័ត ជាប្រទីប និង​ជាផែនទីគោចរ ក្នុងការបន្តដំណើរទៅមុខ</a:t>
                </a:r>
                <a:endParaRPr lang="en-GB" sz="2000" kern="1200" dirty="0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66" name="Freeform 22">
                <a:extLst>
                  <a:ext uri="{FF2B5EF4-FFF2-40B4-BE49-F238E27FC236}">
                    <a16:creationId xmlns:a16="http://schemas.microsoft.com/office/drawing/2014/main" xmlns="" id="{A136EEF2-02C4-41F8-B93E-F5993EF5A7B7}"/>
                  </a:ext>
                </a:extLst>
              </p:cNvPr>
              <p:cNvSpPr/>
              <p:nvPr/>
            </p:nvSpPr>
            <p:spPr>
              <a:xfrm>
                <a:off x="10233162" y="3015490"/>
                <a:ext cx="1816514" cy="1709206"/>
              </a:xfrm>
              <a:custGeom>
                <a:avLst/>
                <a:gdLst>
                  <a:gd name="connsiteX0" fmla="*/ 0 w 1434918"/>
                  <a:gd name="connsiteY0" fmla="*/ 717459 h 1434918"/>
                  <a:gd name="connsiteX1" fmla="*/ 717459 w 1434918"/>
                  <a:gd name="connsiteY1" fmla="*/ 0 h 1434918"/>
                  <a:gd name="connsiteX2" fmla="*/ 1434918 w 1434918"/>
                  <a:gd name="connsiteY2" fmla="*/ 717459 h 1434918"/>
                  <a:gd name="connsiteX3" fmla="*/ 717459 w 1434918"/>
                  <a:gd name="connsiteY3" fmla="*/ 1434918 h 1434918"/>
                  <a:gd name="connsiteX4" fmla="*/ 0 w 1434918"/>
                  <a:gd name="connsiteY4" fmla="*/ 717459 h 1434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918" h="1434918">
                    <a:moveTo>
                      <a:pt x="0" y="717459"/>
                    </a:moveTo>
                    <a:cubicBezTo>
                      <a:pt x="0" y="321217"/>
                      <a:pt x="321217" y="0"/>
                      <a:pt x="717459" y="0"/>
                    </a:cubicBezTo>
                    <a:cubicBezTo>
                      <a:pt x="1113701" y="0"/>
                      <a:pt x="1434918" y="321217"/>
                      <a:pt x="1434918" y="717459"/>
                    </a:cubicBezTo>
                    <a:cubicBezTo>
                      <a:pt x="1434918" y="1113701"/>
                      <a:pt x="1113701" y="1434918"/>
                      <a:pt x="717459" y="1434918"/>
                    </a:cubicBezTo>
                    <a:cubicBezTo>
                      <a:pt x="321217" y="1434918"/>
                      <a:pt x="0" y="1113701"/>
                      <a:pt x="0" y="717459"/>
                    </a:cubicBezTo>
                    <a:close/>
                  </a:path>
                </a:pathLst>
              </a:custGeom>
            </p:spPr>
            <p:style>
              <a:lnRef idx="2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7919" tIns="227919" rIns="227919" bIns="227919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m-KH" sz="14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១.</a:t>
                </a:r>
                <a:r>
                  <a:rPr lang="km-KH" sz="1500" b="1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យុទ្ធសាស្ត្រកែទម្រង់ប្រព័ន្ធថវិកា២០១៨-២០២៥ </a:t>
                </a:r>
                <a:r>
                  <a:rPr lang="km-KH" sz="1400" kern="1200" dirty="0">
                    <a:latin typeface="Khmer MEF1" panose="02000506000000020004" pitchFamily="2" charset="0"/>
                    <a:cs typeface="Khmer MEF1" panose="02000506000000020004" pitchFamily="2" charset="0"/>
                  </a:rPr>
                  <a:t>អនុម័ត​ដោយ​       គណៈរដ្ឋមន្ត្រី</a:t>
                </a:r>
                <a:endParaRPr lang="en-GB" sz="1400" kern="1200" dirty="0"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971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1066800"/>
            <a:ext cx="10972800" cy="579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600"/>
              </a:lnSpc>
              <a:buFont typeface="Arial" pitchFamily="34" charset="0"/>
              <a:buNone/>
            </a:pPr>
            <a:r>
              <a:rPr lang="km-KH" altLang="en-US" dirty="0">
                <a:solidFill>
                  <a:prstClr val="black"/>
                </a:solidFill>
                <a:latin typeface="Khmer OS Battambang" panose="02000500000000000000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-152400"/>
            <a:ext cx="1049817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m-KH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៤. បញ្ហាប្រឈម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24443E0-5814-43FA-A85E-661F40B244E8}"/>
              </a:ext>
            </a:extLst>
          </p:cNvPr>
          <p:cNvGrpSpPr/>
          <p:nvPr/>
        </p:nvGrpSpPr>
        <p:grpSpPr>
          <a:xfrm>
            <a:off x="533400" y="1219199"/>
            <a:ext cx="11115675" cy="5181601"/>
            <a:chOff x="533400" y="1219199"/>
            <a:chExt cx="11115675" cy="5181601"/>
          </a:xfrm>
        </p:grpSpPr>
        <p:pic>
          <p:nvPicPr>
            <p:cNvPr id="17" name="Picture 4" descr="http://clearcorpsdetroit.org/wp-content/uploads/2012/10/home-repair-resources-homepage-image1.jpg">
              <a:extLst>
                <a:ext uri="{FF2B5EF4-FFF2-40B4-BE49-F238E27FC236}">
                  <a16:creationId xmlns:a16="http://schemas.microsoft.com/office/drawing/2014/main" xmlns="" id="{471233D0-B19F-4D87-B6F5-A45F6E1EC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219199"/>
              <a:ext cx="5324475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6755A20-113A-4108-8AC7-A9B9AE7C16B9}"/>
                </a:ext>
              </a:extLst>
            </p:cNvPr>
            <p:cNvGrpSpPr/>
            <p:nvPr/>
          </p:nvGrpSpPr>
          <p:grpSpPr>
            <a:xfrm>
              <a:off x="533400" y="1447800"/>
              <a:ext cx="4724400" cy="4724400"/>
              <a:chOff x="533400" y="1447800"/>
              <a:chExt cx="4724400" cy="47244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E4545191-3C7B-4B05-A58B-3EF07DCE3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3400" y="1447800"/>
                <a:ext cx="4724400" cy="47244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236B5924-28AD-4F9C-9309-586231B1D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057400" y="3657600"/>
                <a:ext cx="1371600" cy="13437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381686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87847" y="-304800"/>
            <a:ext cx="5351353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m-KH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៤. បញ្ហាប្រឈម (ត)</a:t>
            </a: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357096" y="978538"/>
            <a:ext cx="11528597" cy="5573848"/>
            <a:chOff x="1695" y="336"/>
            <a:chExt cx="8750" cy="9510"/>
          </a:xfrm>
        </p:grpSpPr>
        <p:sp>
          <p:nvSpPr>
            <p:cNvPr id="8" name="Freeform 22"/>
            <p:cNvSpPr>
              <a:spLocks/>
            </p:cNvSpPr>
            <p:nvPr/>
          </p:nvSpPr>
          <p:spPr bwMode="auto">
            <a:xfrm>
              <a:off x="4130" y="1440"/>
              <a:ext cx="3859" cy="4877"/>
            </a:xfrm>
            <a:custGeom>
              <a:avLst/>
              <a:gdLst>
                <a:gd name="T0" fmla="*/ 0 w 3859"/>
                <a:gd name="T1" fmla="*/ 4877 h 4877"/>
                <a:gd name="T2" fmla="*/ 960 w 3859"/>
                <a:gd name="T3" fmla="*/ 2110 h 4877"/>
                <a:gd name="T4" fmla="*/ 3859 w 3859"/>
                <a:gd name="T5" fmla="*/ 0 h 4877"/>
                <a:gd name="T6" fmla="*/ 0 60000 65536"/>
                <a:gd name="T7" fmla="*/ 0 60000 65536"/>
                <a:gd name="T8" fmla="*/ 0 60000 65536"/>
                <a:gd name="T9" fmla="*/ 0 w 3859"/>
                <a:gd name="T10" fmla="*/ 0 h 4877"/>
                <a:gd name="T11" fmla="*/ 3859 w 3859"/>
                <a:gd name="T12" fmla="*/ 4877 h 48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59" h="4877">
                  <a:moveTo>
                    <a:pt x="0" y="4877"/>
                  </a:moveTo>
                  <a:cubicBezTo>
                    <a:pt x="158" y="3900"/>
                    <a:pt x="317" y="2923"/>
                    <a:pt x="960" y="2110"/>
                  </a:cubicBezTo>
                  <a:cubicBezTo>
                    <a:pt x="1603" y="1297"/>
                    <a:pt x="2731" y="648"/>
                    <a:pt x="385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799"/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1695" y="336"/>
              <a:ext cx="8750" cy="9510"/>
              <a:chOff x="1695" y="336"/>
              <a:chExt cx="8750" cy="9510"/>
            </a:xfrm>
          </p:grpSpPr>
          <p:grpSp>
            <p:nvGrpSpPr>
              <p:cNvPr id="10" name="Group 24"/>
              <p:cNvGrpSpPr>
                <a:grpSpLocks/>
              </p:cNvGrpSpPr>
              <p:nvPr/>
            </p:nvGrpSpPr>
            <p:grpSpPr bwMode="auto">
              <a:xfrm>
                <a:off x="2120" y="748"/>
                <a:ext cx="8325" cy="8432"/>
                <a:chOff x="2120" y="748"/>
                <a:chExt cx="8325" cy="8432"/>
              </a:xfrm>
            </p:grpSpPr>
            <p:grpSp>
              <p:nvGrpSpPr>
                <p:cNvPr id="18" name="Group 25"/>
                <p:cNvGrpSpPr>
                  <a:grpSpLocks/>
                </p:cNvGrpSpPr>
                <p:nvPr/>
              </p:nvGrpSpPr>
              <p:grpSpPr bwMode="auto">
                <a:xfrm>
                  <a:off x="2120" y="748"/>
                  <a:ext cx="8325" cy="8432"/>
                  <a:chOff x="2120" y="748"/>
                  <a:chExt cx="8325" cy="8432"/>
                </a:xfrm>
              </p:grpSpPr>
              <p:cxnSp>
                <p:nvCxnSpPr>
                  <p:cNvPr id="24" name="AutoShape 26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-2051" y="4946"/>
                    <a:ext cx="8432" cy="36"/>
                  </a:xfrm>
                  <a:prstGeom prst="straightConnector1">
                    <a:avLst/>
                  </a:prstGeom>
                  <a:noFill/>
                  <a:ln w="57150">
                    <a:solidFill>
                      <a:srgbClr val="00B05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25" name="AutoShape 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120" y="9150"/>
                    <a:ext cx="8325" cy="0"/>
                  </a:xfrm>
                  <a:prstGeom prst="straightConnector1">
                    <a:avLst/>
                  </a:prstGeom>
                  <a:noFill/>
                  <a:ln w="57150">
                    <a:solidFill>
                      <a:srgbClr val="00B050"/>
                    </a:solidFill>
                    <a:round/>
                    <a:headEnd/>
                    <a:tailEnd type="triangle" w="med" len="med"/>
                  </a:ln>
                </p:spPr>
              </p:cxnSp>
            </p:grpSp>
            <p:grpSp>
              <p:nvGrpSpPr>
                <p:cNvPr id="19" name="Group 28"/>
                <p:cNvGrpSpPr>
                  <a:grpSpLocks/>
                </p:cNvGrpSpPr>
                <p:nvPr/>
              </p:nvGrpSpPr>
              <p:grpSpPr bwMode="auto">
                <a:xfrm>
                  <a:off x="2190" y="1440"/>
                  <a:ext cx="7739" cy="7728"/>
                  <a:chOff x="2190" y="1440"/>
                  <a:chExt cx="7739" cy="7728"/>
                </a:xfrm>
              </p:grpSpPr>
              <p:grpSp>
                <p:nvGrpSpPr>
                  <p:cNvPr id="20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2190" y="1440"/>
                    <a:ext cx="7739" cy="4877"/>
                    <a:chOff x="2190" y="1440"/>
                    <a:chExt cx="7739" cy="4877"/>
                  </a:xfrm>
                </p:grpSpPr>
                <p:cxnSp>
                  <p:nvCxnSpPr>
                    <p:cNvPr id="22" name="AutoShape 3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190" y="6317"/>
                      <a:ext cx="1940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3" name="AutoShape 3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989" y="1440"/>
                      <a:ext cx="1940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" name="Freeform 32"/>
                  <p:cNvSpPr>
                    <a:spLocks/>
                  </p:cNvSpPr>
                  <p:nvPr/>
                </p:nvSpPr>
                <p:spPr bwMode="auto">
                  <a:xfrm>
                    <a:off x="4130" y="1440"/>
                    <a:ext cx="3859" cy="7728"/>
                  </a:xfrm>
                  <a:custGeom>
                    <a:avLst/>
                    <a:gdLst>
                      <a:gd name="T0" fmla="*/ 0 w 3859"/>
                      <a:gd name="T1" fmla="*/ 4877 h 7728"/>
                      <a:gd name="T2" fmla="*/ 927 w 3859"/>
                      <a:gd name="T3" fmla="*/ 6915 h 7728"/>
                      <a:gd name="T4" fmla="*/ 3859 w 3859"/>
                      <a:gd name="T5" fmla="*/ 0 h 7728"/>
                      <a:gd name="T6" fmla="*/ 0 60000 65536"/>
                      <a:gd name="T7" fmla="*/ 0 60000 65536"/>
                      <a:gd name="T8" fmla="*/ 0 60000 65536"/>
                      <a:gd name="T9" fmla="*/ 0 w 3859"/>
                      <a:gd name="T10" fmla="*/ 0 h 7728"/>
                      <a:gd name="T11" fmla="*/ 3859 w 3859"/>
                      <a:gd name="T12" fmla="*/ 7728 h 77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59" h="7728">
                        <a:moveTo>
                          <a:pt x="0" y="4877"/>
                        </a:moveTo>
                        <a:cubicBezTo>
                          <a:pt x="142" y="6302"/>
                          <a:pt x="284" y="7728"/>
                          <a:pt x="927" y="6915"/>
                        </a:cubicBezTo>
                        <a:cubicBezTo>
                          <a:pt x="1570" y="6102"/>
                          <a:pt x="2714" y="3051"/>
                          <a:pt x="3859" y="0"/>
                        </a:cubicBezTo>
                      </a:path>
                    </a:pathLst>
                  </a:cu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799"/>
                  </a:p>
                </p:txBody>
              </p:sp>
            </p:grpSp>
          </p:grpSp>
          <p:sp>
            <p:nvSpPr>
              <p:cNvPr id="11" name="Text Box 33"/>
              <p:cNvSpPr txBox="1">
                <a:spLocks noChangeArrowheads="1"/>
              </p:cNvSpPr>
              <p:nvPr/>
            </p:nvSpPr>
            <p:spPr bwMode="auto">
              <a:xfrm>
                <a:off x="8171" y="9180"/>
                <a:ext cx="2274" cy="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r">
                  <a:spcAft>
                    <a:spcPts val="1000"/>
                  </a:spcAft>
                </a:pPr>
                <a:r>
                  <a:rPr lang="en-US" sz="1999" b="1">
                    <a:latin typeface="Calibri" pitchFamily="34" charset="0"/>
                  </a:rPr>
                  <a:t>Time</a:t>
                </a:r>
                <a:endParaRPr lang="en-US" sz="1799"/>
              </a:p>
            </p:txBody>
          </p:sp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1695" y="336"/>
                <a:ext cx="8521" cy="8170"/>
                <a:chOff x="1695" y="336"/>
                <a:chExt cx="8521" cy="8170"/>
              </a:xfrm>
            </p:grpSpPr>
            <p:sp>
              <p:nvSpPr>
                <p:cNvPr id="1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695" y="336"/>
                  <a:ext cx="936" cy="3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vert270"/>
                <a:lstStyle/>
                <a:p>
                  <a:pPr>
                    <a:spcAft>
                      <a:spcPts val="1000"/>
                    </a:spcAft>
                    <a:defRPr/>
                  </a:pPr>
                  <a:r>
                    <a:rPr lang="en-US" sz="2299" b="1" dirty="0">
                      <a:latin typeface="Calibri" pitchFamily="34" charset="0"/>
                      <a:ea typeface="Arial" pitchFamily="34" charset="0"/>
                    </a:rPr>
                    <a:t>Performance</a:t>
                  </a:r>
                  <a:endParaRPr lang="en-US" sz="1799" dirty="0"/>
                </a:p>
              </p:txBody>
            </p:sp>
            <p:sp>
              <p:nvSpPr>
                <p:cNvPr id="1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952" y="5712"/>
                  <a:ext cx="2565" cy="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1999" b="1">
                      <a:latin typeface="Calibri" pitchFamily="34" charset="0"/>
                    </a:rPr>
                    <a:t>Current </a:t>
                  </a:r>
                </a:p>
                <a:p>
                  <a:pPr algn="ctr"/>
                  <a:r>
                    <a:rPr lang="en-US" sz="1999" b="1">
                      <a:latin typeface="Calibri" pitchFamily="34" charset="0"/>
                    </a:rPr>
                    <a:t>State</a:t>
                  </a:r>
                  <a:endParaRPr lang="en-US" sz="1799"/>
                </a:p>
              </p:txBody>
            </p:sp>
            <p:sp>
              <p:nvSpPr>
                <p:cNvPr id="1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706" y="7133"/>
                  <a:ext cx="4264" cy="13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>
                    <a:spcAft>
                      <a:spcPts val="1000"/>
                    </a:spcAft>
                  </a:pPr>
                  <a:r>
                    <a:rPr lang="en-US" sz="1999" b="1">
                      <a:solidFill>
                        <a:srgbClr val="0000FF"/>
                      </a:solidFill>
                      <a:latin typeface="Calibri" pitchFamily="34" charset="0"/>
                    </a:rPr>
                    <a:t>What actually happens in most cases</a:t>
                  </a:r>
                  <a:r>
                    <a:rPr lang="en-US" sz="1999" b="1">
                      <a:solidFill>
                        <a:srgbClr val="0000FF"/>
                      </a:solidFill>
                      <a:latin typeface="DaunPenh"/>
                    </a:rPr>
                    <a:t>.</a:t>
                  </a:r>
                  <a:endParaRPr lang="en-US" sz="1799"/>
                </a:p>
              </p:txBody>
            </p:sp>
            <p:sp>
              <p:nvSpPr>
                <p:cNvPr id="1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7651" y="844"/>
                  <a:ext cx="2565" cy="1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sz="1999" b="1">
                      <a:latin typeface="Calibri" pitchFamily="34" charset="0"/>
                    </a:rPr>
                    <a:t>Desired  </a:t>
                  </a:r>
                </a:p>
                <a:p>
                  <a:pPr algn="ctr"/>
                  <a:r>
                    <a:rPr lang="en-US" sz="1999" b="1">
                      <a:latin typeface="Calibri" pitchFamily="34" charset="0"/>
                    </a:rPr>
                    <a:t>State</a:t>
                  </a:r>
                  <a:endParaRPr lang="en-US" sz="1799"/>
                </a:p>
              </p:txBody>
            </p:sp>
            <p:sp>
              <p:nvSpPr>
                <p:cNvPr id="1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163" y="1830"/>
                  <a:ext cx="3967" cy="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Aft>
                      <a:spcPts val="1000"/>
                    </a:spcAft>
                  </a:pPr>
                  <a:r>
                    <a:rPr lang="en-US" sz="1999" b="1">
                      <a:solidFill>
                        <a:srgbClr val="FF0000"/>
                      </a:solidFill>
                      <a:latin typeface="Calibri" pitchFamily="34" charset="0"/>
                    </a:rPr>
                    <a:t>What we (mistakenly) expect</a:t>
                  </a:r>
                  <a:endParaRPr lang="en-US" sz="1799"/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9140671" y="3119732"/>
            <a:ext cx="1628292" cy="646163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3599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J-Curve</a:t>
            </a:r>
            <a:endParaRPr lang="en-US" sz="5398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62373" y="77074"/>
            <a:ext cx="5351353" cy="733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4999"/>
              </a:lnSpc>
            </a:pPr>
            <a:r>
              <a:rPr lang="km-KH" sz="3599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៤. បញ្ហាប្រឈម (ត)</a:t>
            </a:r>
            <a:endParaRPr lang="en-US" sz="3599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407883" y="991236"/>
            <a:ext cx="9344765" cy="5561151"/>
            <a:chOff x="304799" y="990600"/>
            <a:chExt cx="7010400" cy="5562600"/>
          </a:xfrm>
        </p:grpSpPr>
        <p:sp>
          <p:nvSpPr>
            <p:cNvPr id="13" name="TextBox 12"/>
            <p:cNvSpPr txBox="1"/>
            <p:nvPr/>
          </p:nvSpPr>
          <p:spPr>
            <a:xfrm flipH="1">
              <a:off x="304799" y="1066800"/>
              <a:ext cx="923378" cy="541020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vert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3599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Resistance to Change</a:t>
              </a:r>
            </a:p>
            <a:p>
              <a:pPr algn="ctr">
                <a:defRPr/>
              </a:pPr>
              <a:endParaRPr lang="en-US" sz="3199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pic>
          <p:nvPicPr>
            <p:cNvPr id="14" name="Picture 5" descr="C:\Users\User\Desktop\50-reason-notto2_thumb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71799" y="990600"/>
              <a:ext cx="4343400" cy="556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eft Brace 14"/>
            <p:cNvSpPr/>
            <p:nvPr/>
          </p:nvSpPr>
          <p:spPr>
            <a:xfrm>
              <a:off x="1234017" y="1382889"/>
              <a:ext cx="1742018" cy="4648200"/>
            </a:xfrm>
            <a:prstGeom prst="leftBrace">
              <a:avLst>
                <a:gd name="adj1" fmla="val 8333"/>
                <a:gd name="adj2" fmla="val 50539"/>
              </a:avLst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1" name="TextBox 10"/>
          <p:cNvSpPr txBox="1"/>
          <p:nvPr/>
        </p:nvSpPr>
        <p:spPr bwMode="auto">
          <a:xfrm rot="564598" flipH="1">
            <a:off x="10288608" y="1143596"/>
            <a:ext cx="1292405" cy="540879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99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want change, but I don’t want to change</a:t>
            </a:r>
          </a:p>
        </p:txBody>
      </p:sp>
    </p:spTree>
    <p:extLst>
      <p:ext uri="{BB962C8B-B14F-4D97-AF65-F5344CB8AC3E}">
        <p14:creationId xmlns:p14="http://schemas.microsoft.com/office/powerpoint/2010/main" xmlns="" val="40179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0" y="57147"/>
            <a:ext cx="11849100" cy="730247"/>
          </a:xfrm>
          <a:prstGeom prst="rect">
            <a:avLst/>
          </a:prstGeom>
          <a:noFill/>
        </p:spPr>
        <p:txBody>
          <a:bodyPr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m-KH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៥.ទិសដៅនៃកម្មវិធីកែទម្រង់រយៈពេល ៥ ឆ្នាំ (២០១៨-២០២២)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xmlns="" id="{D4821F88-2F06-4C9A-82B5-9BF0C70A3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36215587"/>
              </p:ext>
            </p:extLst>
          </p:nvPr>
        </p:nvGraphicFramePr>
        <p:xfrm>
          <a:off x="762000" y="1308892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4218865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2A89A-C1B0-2442-8250-577B108BB3A7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5334000"/>
            <a:ext cx="11430000" cy="107950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4371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km-KH" sz="3333" b="0" i="0" u="none" strike="noStrike" kern="1200" cap="none" spc="0" normalizeH="0" baseline="0" noProof="0" dirty="0">
                <a:ln>
                  <a:noFill/>
                </a:ln>
                <a:solidFill>
                  <a:srgbClr val="0D8946"/>
                </a:solidFill>
                <a:effectLst/>
                <a:uLnTx/>
                <a:uFillTx/>
                <a:latin typeface="Khmer MEF2" pitchFamily="2" charset="0"/>
                <a:ea typeface="+mn-ea"/>
                <a:cs typeface="Khmer MEF2" pitchFamily="2" charset="0"/>
              </a:rPr>
              <a:t>សូមអរគុណ!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srgbClr val="0D8946"/>
              </a:solidFill>
              <a:effectLst/>
              <a:uLnTx/>
              <a:uFillTx/>
              <a:latin typeface="Khmer MEF2" pitchFamily="2" charset="0"/>
              <a:ea typeface="+mn-ea"/>
              <a:cs typeface="Khmer MEF2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65761"/>
            <a:ext cx="12192000" cy="178510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m-KH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2" panose="02000506000000020004" pitchFamily="2" charset="0"/>
                <a:ea typeface="+mn-ea"/>
                <a:cs typeface="Khmer MEF2" panose="02000506000000020004" pitchFamily="2" charset="0"/>
              </a:rPr>
              <a:t>“ប្រព័ន្ធ </a:t>
            </a:r>
            <a:r>
              <a:rPr kumimoji="0" lang="ca-E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2" panose="02000506000000020004" pitchFamily="2" charset="0"/>
                <a:ea typeface="+mn-ea"/>
                <a:cs typeface="Khmer MEF2" panose="02000506000000020004" pitchFamily="2" charset="0"/>
              </a:rPr>
              <a:t>យន្តការ​ ក្របខ័ណ្ឌគតិយុត្ត និង</a:t>
            </a:r>
            <a:r>
              <a:rPr kumimoji="0" lang="km-KH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2" panose="02000506000000020004" pitchFamily="2" charset="0"/>
                <a:ea typeface="+mn-ea"/>
                <a:cs typeface="Khmer MEF2" panose="02000506000000020004" pitchFamily="2" charset="0"/>
              </a:rPr>
              <a:t>ធនធានមនុស្ស”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គឺ​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ជាកត្តាគន្លឹះ</a:t>
            </a: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កំណត់ជោគជ័យ 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ធានាវិន័យ តម្លាភាព</a:t>
            </a: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 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គ</a:t>
            </a: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ណ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នេយ្យភាព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Tx/>
              <a:buNone/>
              <a:tabLst/>
              <a:defRPr/>
            </a:pP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ស័ក្តិសិទ</a:t>
            </a: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្ធភា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ព </a:t>
            </a: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និង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ប្រសិទ្ធ</a:t>
            </a: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ភាព</a:t>
            </a: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 </a:t>
            </a:r>
            <a:r>
              <a:rPr kumimoji="0" lang="ca-E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1" panose="02000506000000020004" pitchFamily="2" charset="0"/>
                <a:ea typeface="+mn-ea"/>
                <a:cs typeface="Khmer MEF1" panose="02000506000000020004" pitchFamily="2" charset="0"/>
              </a:rPr>
              <a:t>នៃ​ប្រព័ន្ធ​ហិរញ្ញ​វត្ថុ​សាធារណៈ</a:t>
            </a:r>
            <a:endParaRPr kumimoji="0" lang="km-KH" sz="2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hmer MEF1" panose="02000506000000020004" pitchFamily="2" charset="0"/>
              <a:ea typeface="+mn-ea"/>
              <a:cs typeface="Khmer MEF1" panose="02000506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0"/>
            <a:ext cx="1828800" cy="1791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700" y="1752600"/>
            <a:ext cx="6324600" cy="630878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m-KH" sz="2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hmer MEF2" panose="02000506000000020004" pitchFamily="2" charset="0"/>
                <a:ea typeface="+mn-ea"/>
                <a:cs typeface="Khmer MEF2" panose="02000506000000020004" pitchFamily="2" charset="0"/>
              </a:rPr>
              <a:t>កម្មវិធីកែទម្រង់ការគ្រប់គ្រងហិរញ្ញវត្ថុសាធារណៈ</a:t>
            </a:r>
          </a:p>
        </p:txBody>
      </p:sp>
    </p:spTree>
    <p:extLst>
      <p:ext uri="{BB962C8B-B14F-4D97-AF65-F5344CB8AC3E}">
        <p14:creationId xmlns:p14="http://schemas.microsoft.com/office/powerpoint/2010/main" xmlns="" val="8276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0" y="57147"/>
            <a:ext cx="11849100" cy="730247"/>
          </a:xfrm>
          <a:prstGeom prst="rect">
            <a:avLst/>
          </a:prstGeom>
          <a:noFill/>
        </p:spPr>
        <p:txBody>
          <a:bodyPr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m-KH" sz="2800" spc="150" dirty="0">
                <a:ln w="11430"/>
                <a:solidFill>
                  <a:srgbClr val="00B050"/>
                </a:solidFill>
                <a:latin typeface="Khmer MEF2" panose="02000506000000020004" pitchFamily="2" charset="0"/>
                <a:cs typeface="Khmer MEF2" panose="02000506000000020004" pitchFamily="2" charset="0"/>
              </a:rPr>
              <a:t>មាតិកានុក្រម</a:t>
            </a:r>
            <a:endParaRPr lang="en-US" sz="2800" spc="150" dirty="0">
              <a:ln w="11430"/>
              <a:solidFill>
                <a:srgbClr val="00B050"/>
              </a:solidFill>
              <a:latin typeface="Khmer MEF2" panose="02000506000000020004" pitchFamily="2" charset="0"/>
              <a:cs typeface="Khmer MEF2" panose="02000506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0500" y="1523999"/>
            <a:ext cx="11849100" cy="4832353"/>
          </a:xfrm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km-KH" sz="3000" dirty="0">
                <a:solidFill>
                  <a:schemeClr val="accent1">
                    <a:lumMod val="50000"/>
                  </a:schemeClr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១. បុព្វហេតុនៃការអនុវត្តកម្មវិធីកែទម្រង់ការគ្រប់គ្រងហិរញ្ញវត្ថុសាធារណៈ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km-KH" sz="3000" dirty="0">
                <a:solidFill>
                  <a:schemeClr val="accent1">
                    <a:lumMod val="50000"/>
                  </a:schemeClr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២. អភិក្រមនៃការរៀបចំនិងអនុវត្តកម្មវិធីកែទម្រង់ការគ្រប់គ្រងហិរញ្ញវត្ថុសាធារណៈ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km-KH" sz="3000" dirty="0">
                <a:solidFill>
                  <a:schemeClr val="accent1">
                    <a:lumMod val="50000"/>
                  </a:schemeClr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៣.សមិទ្ធផលរយៈពេល០៥ឆ្នាំ (២០១៣-២០១៧)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km-KH" sz="3000" dirty="0">
                <a:solidFill>
                  <a:schemeClr val="accent1">
                    <a:lumMod val="50000"/>
                  </a:schemeClr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៤. បញ្ហាប្រឈម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km-KH" sz="3000" dirty="0">
                <a:solidFill>
                  <a:schemeClr val="accent1">
                    <a:lumMod val="50000"/>
                  </a:schemeClr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៥. ទិសដៅនៃកម្មវិធីកែទម្រង់រយៈពេល ៥ ឆ្នាំ (២០១៨-២០២២)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4B4E813-3CE8-4566-BDB0-6F8411532D92}"/>
              </a:ext>
            </a:extLst>
          </p:cNvPr>
          <p:cNvSpPr/>
          <p:nvPr/>
        </p:nvSpPr>
        <p:spPr>
          <a:xfrm>
            <a:off x="3962400" y="1861446"/>
            <a:ext cx="4190999" cy="4082154"/>
          </a:xfrm>
          <a:prstGeom prst="ellipse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2822" y="-76200"/>
            <a:ext cx="10498178" cy="8463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m-KH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១. បុព្វហេតុនៃការអនុវត្តកម្មវិធីកែទម្រង់ការគ្រប់គ្រងហិរញ្ញវត្ថុសាធារណៈ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0BA2F49-1E45-467C-9466-0D4C40916A8D}"/>
              </a:ext>
            </a:extLst>
          </p:cNvPr>
          <p:cNvGrpSpPr/>
          <p:nvPr/>
        </p:nvGrpSpPr>
        <p:grpSpPr>
          <a:xfrm>
            <a:off x="81927" y="1159102"/>
            <a:ext cx="11956085" cy="5169944"/>
            <a:chOff x="81927" y="1159102"/>
            <a:chExt cx="11956085" cy="5169944"/>
          </a:xfrm>
        </p:grpSpPr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xmlns="" id="{6D530D35-9A5E-4EA5-9772-1F08B3AEE200}"/>
                </a:ext>
              </a:extLst>
            </p:cNvPr>
            <p:cNvSpPr/>
            <p:nvPr/>
          </p:nvSpPr>
          <p:spPr>
            <a:xfrm>
              <a:off x="81928" y="1159102"/>
              <a:ext cx="4680000" cy="162000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>
                <a:lnSpc>
                  <a:spcPct val="150000"/>
                </a:lnSpc>
              </a:pPr>
              <a:r>
                <a:rPr lang="km-KH" spc="-60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ប្រទេសកម្ពុជាផ្លាស់ប្តូរពីប្រព័ន្ធសេដ្ឋកិច្ចបែបផែនការ</a:t>
              </a:r>
              <a:r>
                <a:rPr lang="km-KH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​​ទៅទីផ្សារសេរី ខណៈហេដ្ឋារចនាសម្ព័ន្ធសេដ្ឋកិច្ចនិងហិរញ្ញវត្ថុ នៅមានភាពទន់ខ្សោយ</a:t>
              </a:r>
            </a:p>
          </p:txBody>
        </p:sp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xmlns="" id="{AB10FAD7-5067-4C7A-A631-D60A5FAABE8C}"/>
                </a:ext>
              </a:extLst>
            </p:cNvPr>
            <p:cNvSpPr/>
            <p:nvPr/>
          </p:nvSpPr>
          <p:spPr>
            <a:xfrm>
              <a:off x="81927" y="4709046"/>
              <a:ext cx="4680000" cy="1620000"/>
            </a:xfrm>
            <a:prstGeom prst="flowChartAlternateProcess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>
                <a:lnSpc>
                  <a:spcPct val="150000"/>
                </a:lnSpc>
              </a:pPr>
              <a:r>
                <a:rPr lang="km-KH" spc="-80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ប្រព័ន្ធហិរញ្ញវត្ថុសាធារណៈកម្ពុជាមានភាពទន់ខ្សោយ, មានលក្ខណៈមជ្ឈការ និងមិនទាន់ស្របតាមការផ្លាស់ប្តូរនៃបរិបទសេដ្ឋកិច្ច</a:t>
              </a:r>
              <a:r>
                <a:rPr lang="en-US" spc="-80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-</a:t>
              </a:r>
              <a:r>
                <a:rPr lang="km-KH" spc="-70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សង្គម</a:t>
              </a:r>
              <a:r>
                <a:rPr lang="en-US" spc="-70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 </a:t>
              </a:r>
              <a:r>
                <a:rPr lang="km-KH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និងសកល</a:t>
              </a:r>
            </a:p>
          </p:txBody>
        </p:sp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xmlns="" id="{A6456F56-624F-4F67-ACC0-DA3AF575263F}"/>
                </a:ext>
              </a:extLst>
            </p:cNvPr>
            <p:cNvSpPr/>
            <p:nvPr/>
          </p:nvSpPr>
          <p:spPr>
            <a:xfrm>
              <a:off x="7358012" y="1192631"/>
              <a:ext cx="4680000" cy="1620000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>
                <a:lnSpc>
                  <a:spcPct val="150000"/>
                </a:lnSpc>
              </a:pPr>
              <a:r>
                <a:rPr lang="km-KH" dirty="0">
                  <a:solidFill>
                    <a:schemeClr val="tx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ការគ្រប់គ្រងហិរញ្ញប្បទាន និងជំនួយបច្ចេកទេសពី   ដៃគូអភិវឌ្ឍន៍មានភាពបែកខ្ញែក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3AB8894-E24E-4AC7-B75B-201548B39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95800" y="2798926"/>
              <a:ext cx="3197551" cy="2610950"/>
            </a:xfrm>
            <a:prstGeom prst="rect">
              <a:avLst/>
            </a:prstGeom>
          </p:spPr>
        </p:pic>
      </p:grp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0AF56880-6ECF-470B-88A0-FCC0D58B30BC}"/>
              </a:ext>
            </a:extLst>
          </p:cNvPr>
          <p:cNvSpPr/>
          <p:nvPr/>
        </p:nvSpPr>
        <p:spPr>
          <a:xfrm>
            <a:off x="7358012" y="4709046"/>
            <a:ext cx="4680000" cy="16200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ct val="150000"/>
              </a:lnSpc>
            </a:pPr>
            <a:endParaRPr lang="en-US" sz="2000" spc="-80" dirty="0">
              <a:solidFill>
                <a:schemeClr val="tx1"/>
              </a:solidFill>
              <a:latin typeface="Khmer MEF1" panose="02000506000000020004" pitchFamily="2" charset="0"/>
              <a:cs typeface="Khmer MEF1" panose="02000506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km-KH" sz="2000" spc="-80" dirty="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ប្រមូលផ្តុំការអនុវត្តតាមអនុសាសន៍របស់ដៃគូ</a:t>
            </a:r>
            <a:r>
              <a:rPr lang="en-US" sz="2000" spc="-80" dirty="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   </a:t>
            </a:r>
            <a:r>
              <a:rPr lang="km-KH" sz="2000" spc="-80" dirty="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អភិវឌ្ឍន៍</a:t>
            </a:r>
            <a:r>
              <a:rPr lang="km-KH" sz="2000" dirty="0">
                <a:solidFill>
                  <a:schemeClr val="tx1"/>
                </a:solidFill>
                <a:latin typeface="Khmer MEF1" panose="02000506000000020004" pitchFamily="2" charset="0"/>
                <a:cs typeface="Khmer MEF1" panose="02000506000000020004" pitchFamily="2" charset="0"/>
              </a:rPr>
              <a:t>​ឱ្យមានលក្ខណៈជាប្រព័ន្ធ​</a:t>
            </a:r>
            <a:endParaRPr lang="en-US" dirty="0">
              <a:solidFill>
                <a:schemeClr val="tx1"/>
              </a:solidFill>
              <a:latin typeface="Khmer MEF1" panose="02000506000000020004" pitchFamily="2" charset="0"/>
              <a:cs typeface="Khmer MEF1" panose="02000506000000020004" pitchFamily="2" charset="0"/>
            </a:endParaRPr>
          </a:p>
          <a:p>
            <a:pPr algn="ctr">
              <a:lnSpc>
                <a:spcPct val="150000"/>
              </a:lnSpc>
            </a:pPr>
            <a:endParaRPr lang="km-KH" dirty="0">
              <a:solidFill>
                <a:schemeClr val="tx1"/>
              </a:solidFill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8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143000"/>
            <a:ext cx="10972800" cy="5105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D5A811-554F-441A-BC21-8B789673CE20}"/>
              </a:ext>
            </a:extLst>
          </p:cNvPr>
          <p:cNvGrpSpPr/>
          <p:nvPr/>
        </p:nvGrpSpPr>
        <p:grpSpPr>
          <a:xfrm>
            <a:off x="473144" y="1143000"/>
            <a:ext cx="10442890" cy="5479683"/>
            <a:chOff x="473144" y="1143000"/>
            <a:chExt cx="10442890" cy="5479683"/>
          </a:xfrm>
        </p:grpSpPr>
        <p:sp>
          <p:nvSpPr>
            <p:cNvPr id="23" name="Bent Arrow 22"/>
            <p:cNvSpPr/>
            <p:nvPr/>
          </p:nvSpPr>
          <p:spPr>
            <a:xfrm rot="10800000">
              <a:off x="8534400" y="3657600"/>
              <a:ext cx="763160" cy="1828800"/>
            </a:xfrm>
            <a:prstGeom prst="ben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2031D87-2451-4C53-B330-BD440B0DACA7}"/>
                </a:ext>
              </a:extLst>
            </p:cNvPr>
            <p:cNvGrpSpPr/>
            <p:nvPr/>
          </p:nvGrpSpPr>
          <p:grpSpPr>
            <a:xfrm>
              <a:off x="473144" y="1143000"/>
              <a:ext cx="10442890" cy="5479683"/>
              <a:chOff x="473144" y="1143000"/>
              <a:chExt cx="10442890" cy="5479683"/>
            </a:xfrm>
          </p:grpSpPr>
          <p:grpSp>
            <p:nvGrpSpPr>
              <p:cNvPr id="3" name="Group 9"/>
              <p:cNvGrpSpPr/>
              <p:nvPr/>
            </p:nvGrpSpPr>
            <p:grpSpPr>
              <a:xfrm>
                <a:off x="473144" y="1143000"/>
                <a:ext cx="10442890" cy="2734958"/>
                <a:chOff x="479068" y="1348089"/>
                <a:chExt cx="11114219" cy="2942622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068" y="1348089"/>
                  <a:ext cx="4848946" cy="291911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8886" y="1371600"/>
                  <a:ext cx="4724401" cy="291911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95600" y="3962400"/>
                <a:ext cx="5562600" cy="26602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2" name="Right Arrow 21"/>
            <p:cNvSpPr/>
            <p:nvPr/>
          </p:nvSpPr>
          <p:spPr>
            <a:xfrm>
              <a:off x="5029200" y="2286000"/>
              <a:ext cx="1447800" cy="30480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2D6B18-6DF3-4F43-A71D-4C3D2FEC88F5}"/>
              </a:ext>
            </a:extLst>
          </p:cNvPr>
          <p:cNvSpPr/>
          <p:nvPr/>
        </p:nvSpPr>
        <p:spPr>
          <a:xfrm>
            <a:off x="1312822" y="-76200"/>
            <a:ext cx="10498178" cy="8463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m-KH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១. បុព្វហេតុនៃការអនុវត្តកម្មវិធីកែទម្រង់ការគ្រប់គ្រងហិរញ្ញវត្ថុសាធារណៈ (ត)</a:t>
            </a:r>
          </a:p>
        </p:txBody>
      </p:sp>
    </p:spTree>
    <p:extLst>
      <p:ext uri="{BB962C8B-B14F-4D97-AF65-F5344CB8AC3E}">
        <p14:creationId xmlns:p14="http://schemas.microsoft.com/office/powerpoint/2010/main" xmlns="" val="14726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143000"/>
            <a:ext cx="10972800" cy="5105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" y="1752600"/>
            <a:ext cx="11963400" cy="4191001"/>
            <a:chOff x="76200" y="1752600"/>
            <a:chExt cx="11963400" cy="4191001"/>
          </a:xfrm>
        </p:grpSpPr>
        <p:grpSp>
          <p:nvGrpSpPr>
            <p:cNvPr id="13" name="Group 12"/>
            <p:cNvGrpSpPr/>
            <p:nvPr/>
          </p:nvGrpSpPr>
          <p:grpSpPr>
            <a:xfrm>
              <a:off x="76200" y="1752600"/>
              <a:ext cx="5683758" cy="4191001"/>
              <a:chOff x="404977" y="2891971"/>
              <a:chExt cx="8357229" cy="6059012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977" y="2891971"/>
                <a:ext cx="8357229" cy="5943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1493502" y="3213100"/>
                <a:ext cx="1007604" cy="30843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km-KH" sz="1050" dirty="0">
                    <a:solidFill>
                      <a:srgbClr val="9ABF65"/>
                    </a:solidFill>
                    <a:latin typeface="Khmer MEF2" panose="02000506000000020004" pitchFamily="2" charset="0"/>
                    <a:cs typeface="Khmer MEF2" panose="02000506000000020004" pitchFamily="2" charset="0"/>
                  </a:rPr>
                  <a:t>ព័ត៌មាន</a:t>
                </a:r>
                <a:endParaRPr lang="en-US" sz="1050" dirty="0">
                  <a:solidFill>
                    <a:srgbClr val="9ABF65"/>
                  </a:solidFill>
                  <a:latin typeface="Khmer MEF2" panose="02000506000000020004" pitchFamily="2" charset="0"/>
                  <a:cs typeface="Khmer MEF2" panose="02000506000000020004" pitchFamily="2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901156" y="5646181"/>
                <a:ext cx="914400" cy="30843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km-KH" sz="1100" dirty="0">
                    <a:solidFill>
                      <a:srgbClr val="8DB750"/>
                    </a:solidFill>
                    <a:latin typeface="Khmer MEF2" panose="02000506000000020004" pitchFamily="2" charset="0"/>
                    <a:cs typeface="Khmer MEF2" panose="02000506000000020004" pitchFamily="2" charset="0"/>
                  </a:rPr>
                  <a:t>ថវិកា</a:t>
                </a:r>
                <a:endParaRPr lang="en-US" sz="1100" dirty="0">
                  <a:solidFill>
                    <a:srgbClr val="8DB750"/>
                  </a:solidFill>
                  <a:latin typeface="Khmer MEF2" panose="02000506000000020004" pitchFamily="2" charset="0"/>
                  <a:cs typeface="Khmer MEF2" panose="02000506000000020004" pitchFamily="2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009606" y="7570604"/>
                <a:ext cx="868839" cy="22860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1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119132" y="8486269"/>
                <a:ext cx="1456547" cy="464714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km-KH" sz="1050" dirty="0">
                    <a:solidFill>
                      <a:srgbClr val="8DB750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លទ្ធផលក្នុងឆ្នាំ</a:t>
                </a:r>
                <a:endParaRPr lang="en-US" sz="1050" dirty="0">
                  <a:solidFill>
                    <a:srgbClr val="8DB750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943600" y="1752600"/>
              <a:ext cx="6096000" cy="4114800"/>
              <a:chOff x="10018129" y="2966234"/>
              <a:chExt cx="7850521" cy="6002154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18129" y="2966234"/>
                <a:ext cx="7850521" cy="600215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11981925" y="3525159"/>
                <a:ext cx="2895602" cy="399141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km-KH" sz="1400" dirty="0">
                    <a:solidFill>
                      <a:srgbClr val="54191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ព័ត៌មានសាមញ្ញងាយយល់</a:t>
                </a:r>
                <a:endParaRPr lang="en-US" sz="1400" dirty="0">
                  <a:solidFill>
                    <a:srgbClr val="54191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3483097" y="6761835"/>
                <a:ext cx="829469" cy="36132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km-KH" sz="1200" dirty="0">
                    <a:solidFill>
                      <a:srgbClr val="54191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ថវិកា</a:t>
                </a:r>
                <a:endParaRPr lang="en-US" sz="1200" dirty="0">
                  <a:solidFill>
                    <a:srgbClr val="54191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4630310" y="7376159"/>
                <a:ext cx="1275710" cy="464792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km-KH" sz="1000" dirty="0">
                    <a:solidFill>
                      <a:srgbClr val="541911"/>
                    </a:solidFill>
                    <a:latin typeface="Khmer MEF1" panose="02000506000000020004" pitchFamily="2" charset="0"/>
                    <a:cs typeface="Khmer MEF1" panose="02000506000000020004" pitchFamily="2" charset="0"/>
                  </a:rPr>
                  <a:t>លទ្ធផលក្នុងឆ្នាំ</a:t>
                </a:r>
                <a:endParaRPr lang="en-US" sz="1000" dirty="0">
                  <a:solidFill>
                    <a:srgbClr val="541911"/>
                  </a:solidFill>
                  <a:latin typeface="Khmer MEF1" panose="02000506000000020004" pitchFamily="2" charset="0"/>
                  <a:cs typeface="Khmer MEF1" panose="02000506000000020004" pitchFamily="2" charset="0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040E745-5721-4394-B2F5-E4D44BC92D16}"/>
              </a:ext>
            </a:extLst>
          </p:cNvPr>
          <p:cNvSpPr/>
          <p:nvPr/>
        </p:nvSpPr>
        <p:spPr>
          <a:xfrm>
            <a:off x="1312822" y="-76200"/>
            <a:ext cx="10498178" cy="8463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m-KH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១. បុព្វហេតុនៃការអនុវត្តកម្មវិធីកែទម្រង់ការគ្រប់គ្រងហិរញ្ញវត្ថុសាធារណៈ (ត)</a:t>
            </a:r>
          </a:p>
        </p:txBody>
      </p:sp>
    </p:spTree>
    <p:extLst>
      <p:ext uri="{BB962C8B-B14F-4D97-AF65-F5344CB8AC3E}">
        <p14:creationId xmlns:p14="http://schemas.microsoft.com/office/powerpoint/2010/main" xmlns="" val="149619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143000"/>
            <a:ext cx="10972800" cy="5105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040E745-5721-4394-B2F5-E4D44BC92D16}"/>
              </a:ext>
            </a:extLst>
          </p:cNvPr>
          <p:cNvSpPr/>
          <p:nvPr/>
        </p:nvSpPr>
        <p:spPr>
          <a:xfrm>
            <a:off x="816507" y="-76200"/>
            <a:ext cx="11375493" cy="8463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m-KH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២.អភិក្រមនៃការរៀបចំនិងអនុវត្តកម្មវិធីកែទម្រង់ការគ្រប់គ្រងហិរញ្ញវត្ថុសាធារណៈ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B0D9E62-3406-47BE-8D8F-A657B6BACA03}"/>
              </a:ext>
            </a:extLst>
          </p:cNvPr>
          <p:cNvGrpSpPr/>
          <p:nvPr/>
        </p:nvGrpSpPr>
        <p:grpSpPr>
          <a:xfrm>
            <a:off x="227012" y="914400"/>
            <a:ext cx="11762679" cy="5765800"/>
            <a:chOff x="304798" y="998424"/>
            <a:chExt cx="8534402" cy="5173776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xmlns="" id="{6406E31D-1DDD-48A2-B16A-7E20FCA7A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98" y="998424"/>
              <a:ext cx="8534400" cy="1371600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b"/>
            <a:lstStyle/>
            <a:p>
              <a:pPr algn="ctr">
                <a:lnSpc>
                  <a:spcPct val="150000"/>
                </a:lnSpc>
              </a:pPr>
              <a:r>
                <a:rPr lang="ca-ES" sz="2000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ប្រព័ន្ធ​ហិរញ្ញវត្ថុ​សាធារណៈក្នុងកម្រិត​</a:t>
              </a:r>
            </a:p>
            <a:p>
              <a:pPr algn="ctr">
                <a:lnSpc>
                  <a:spcPct val="150000"/>
                </a:lnSpc>
              </a:pPr>
              <a:r>
                <a:rPr lang="ca-ES" sz="2000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ឧត្តមមានុវត្តន៍និង​ស្តង់ដារ​អន្តរជាតិនៅឆ្នាំ២០</a:t>
              </a:r>
              <a:r>
                <a:rPr lang="km-KH" sz="2000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២</a:t>
              </a:r>
              <a:r>
                <a:rPr lang="ca-ES" sz="2000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៥</a:t>
              </a:r>
              <a:endParaRPr lang="en-US" sz="2000" dirty="0">
                <a:solidFill>
                  <a:schemeClr val="bg1"/>
                </a:solidFill>
                <a:latin typeface="Khmer MEF2" panose="02000506000000020004" pitchFamily="2" charset="0"/>
                <a:cs typeface="Khmer MEF2" panose="02000506000000020004" pitchFamily="2" charset="0"/>
              </a:endParaRPr>
            </a:p>
          </p:txBody>
        </p: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xmlns="" id="{55210881-129C-412C-9BF8-C92882A567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04900" y="1638300"/>
              <a:ext cx="457200" cy="2057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457200" indent="-457200" algn="ctr"/>
              <a:r>
                <a:rPr lang="ca-E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ដំណាក់កាលទី១ </a:t>
              </a:r>
              <a:r>
                <a:rPr lang="en-U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(២០០៥ -២០០៨) </a:t>
              </a: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xmlns="" id="{F1B59143-CA37-4834-97EB-39AF62ACA9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62300" y="1562100"/>
              <a:ext cx="457200" cy="2209800"/>
            </a:xfrm>
            <a:prstGeom prst="rect">
              <a:avLst/>
            </a:prstGeom>
            <a:solidFill>
              <a:srgbClr val="FFFF00">
                <a:shade val="30000"/>
                <a:satMod val="115000"/>
              </a:srgbClr>
            </a:solidFill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457200" indent="-457200" algn="ctr"/>
              <a:r>
                <a:rPr lang="ca-E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ដំណាក់កាលទី២</a:t>
              </a:r>
              <a:r>
                <a:rPr lang="en-US" sz="1600" b="1" dirty="0">
                  <a:latin typeface="Times New Roman" pitchFamily="18" charset="0"/>
                </a:rPr>
                <a:t> (</a:t>
              </a:r>
              <a:r>
                <a:rPr lang="en-U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២០០៩ - ២០១៥)</a:t>
              </a: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xmlns="" id="{07191250-1CC7-4A34-BA80-4FEBB68D91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257800" y="1600200"/>
              <a:ext cx="457200" cy="21336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457200" indent="-457200" algn="ctr"/>
              <a:r>
                <a:rPr lang="ca-E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ដំណាក់កាលទី៣</a:t>
              </a:r>
              <a:r>
                <a:rPr lang="en-U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 (២០១៦ - ២០២០)</a:t>
              </a:r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xmlns="" id="{FCA7E652-2B48-4E09-92A9-8BD9B21590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467600" y="1524000"/>
              <a:ext cx="457200" cy="2286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457200" indent="-457200" algn="ctr"/>
              <a:r>
                <a:rPr lang="ca-E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ដំណាក់កាលទី៤</a:t>
              </a:r>
              <a:r>
                <a:rPr lang="en-US" sz="1600" b="1" dirty="0">
                  <a:latin typeface="Times New Roman" pitchFamily="18" charset="0"/>
                </a:rPr>
                <a:t> </a:t>
              </a:r>
              <a:r>
                <a:rPr lang="en-US" sz="1600" dirty="0">
                  <a:latin typeface="Khmer MEF1" panose="02000506000000020004" pitchFamily="2" charset="0"/>
                  <a:cs typeface="Khmer MEF1" panose="02000506000000020004" pitchFamily="2" charset="0"/>
                </a:rPr>
                <a:t>(២០២១ - ២០២៥)</a:t>
              </a: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xmlns="" id="{A50269BF-41FB-4EF8-9698-949AAD678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98" y="2895600"/>
              <a:ext cx="8531353" cy="32766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1"/>
              </a:solidFill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 sz="2000" b="1" u="sng" dirty="0">
                <a:latin typeface="Times New Roman" pitchFamily="18" charset="0"/>
              </a:endParaRPr>
            </a:p>
            <a:p>
              <a:endParaRPr lang="en-US" sz="2000" b="1" u="sng" dirty="0">
                <a:latin typeface="Times New Roman" pitchFamily="18" charset="0"/>
              </a:endParaRPr>
            </a:p>
            <a:p>
              <a:endParaRPr lang="en-US" sz="2000" b="1" u="sng" dirty="0">
                <a:latin typeface="Times New Roman" pitchFamily="18" charset="0"/>
              </a:endParaRPr>
            </a:p>
            <a:p>
              <a:endParaRPr lang="en-US" sz="2000" b="1" u="sng" dirty="0">
                <a:latin typeface="Times New Roman" pitchFamily="18" charset="0"/>
              </a:endParaRPr>
            </a:p>
            <a:p>
              <a:endParaRPr lang="en-US" sz="2000" b="1" u="sng" dirty="0">
                <a:latin typeface="Times New Roman" pitchFamily="18" charset="0"/>
              </a:endParaRPr>
            </a:p>
            <a:p>
              <a:endParaRPr lang="ca-ES" sz="2000" b="1" u="sng" dirty="0">
                <a:latin typeface="Times New Roman" pitchFamily="18" charset="0"/>
              </a:endParaRPr>
            </a:p>
            <a:p>
              <a:endParaRPr lang="en-US" sz="2000" b="1" u="sng" dirty="0">
                <a:latin typeface="Times New Roman" pitchFamily="18" charset="0"/>
              </a:endParaRPr>
            </a:p>
            <a:p>
              <a:endParaRPr lang="en-US" sz="2000" b="1" u="sng" dirty="0">
                <a:latin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u="sng" dirty="0">
                  <a:latin typeface="Khmer MEF2" panose="02000506000000020004" pitchFamily="2" charset="0"/>
                  <a:cs typeface="Khmer MEF2" panose="02000506000000020004" pitchFamily="2" charset="0"/>
                </a:rPr>
                <a:t>ជំហានទី១</a:t>
              </a:r>
              <a:r>
                <a:rPr lang="en-US" dirty="0">
                  <a:latin typeface="Khmer MEF2" panose="02000506000000020004" pitchFamily="2" charset="0"/>
                  <a:cs typeface="Khmer MEF2" panose="02000506000000020004" pitchFamily="2" charset="0"/>
                </a:rPr>
                <a:t>:</a:t>
              </a:r>
              <a:endParaRPr lang="en-US" sz="2800" dirty="0">
                <a:latin typeface="Khmer MEF2" panose="02000506000000020004" pitchFamily="2" charset="0"/>
                <a:cs typeface="Khmer MEF2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>
                  <a:latin typeface="Khmer MEF1" panose="02000506000000020004" pitchFamily="2" charset="0"/>
                  <a:cs typeface="Khmer MEF1" panose="02000506000000020004" pitchFamily="2" charset="0"/>
                </a:rPr>
                <a:t>ភាពជឿទុកចិត្តនៃថវិកា</a:t>
              </a:r>
              <a:endParaRPr lang="en-US" dirty="0"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xmlns="" id="{BAA85CD1-5FDD-4F96-8B16-9709BCAE5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2895600"/>
              <a:ext cx="7159752" cy="2514600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79000">
                  <a:schemeClr val="bg1"/>
                </a:gs>
              </a:gsLst>
              <a:lin ang="0" scaled="1"/>
              <a:tileRect/>
            </a:gradFill>
            <a:ln>
              <a:noFill/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 sz="2000" b="1" u="sng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endParaRPr lang="en-US" sz="2000" b="1" u="sng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endParaRPr lang="en-US" sz="2000" b="1" u="sng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endParaRPr lang="en-US" sz="2000" b="1" u="sng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endParaRPr lang="en-US" sz="2000" u="sng" dirty="0">
                <a:solidFill>
                  <a:srgbClr val="0000FF"/>
                </a:solidFill>
                <a:latin typeface="Khmer MEF1" panose="02000506000000020004" pitchFamily="2" charset="0"/>
                <a:cs typeface="Khmer MEF1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u="sng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ជំហានទី២</a:t>
              </a:r>
              <a:r>
                <a:rPr lang="en-US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:</a:t>
              </a:r>
              <a:endParaRPr lang="en-US" sz="2800" dirty="0">
                <a:solidFill>
                  <a:schemeClr val="bg1"/>
                </a:solidFill>
                <a:latin typeface="Khmer MEF2" panose="02000506000000020004" pitchFamily="2" charset="0"/>
                <a:cs typeface="Khmer MEF2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គណនេយ្យភាពហិរញ្ញវត្ថុ</a:t>
              </a:r>
              <a:endParaRPr lang="en-US" dirty="0">
                <a:solidFill>
                  <a:schemeClr val="bg1"/>
                </a:solidFill>
                <a:latin typeface="Khmer MEF1" panose="02000506000000020004" pitchFamily="2" charset="0"/>
                <a:cs typeface="Khmer MEF1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endParaRPr lang="en-US" b="1" dirty="0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xmlns="" id="{60458FC6-BB00-4767-BDB9-2E6109112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895600"/>
              <a:ext cx="5407152" cy="1752600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31000">
                  <a:srgbClr val="FFC000">
                    <a:shade val="67500"/>
                    <a:satMod val="115000"/>
                  </a:srgbClr>
                </a:gs>
                <a:gs pos="82000">
                  <a:schemeClr val="bg1"/>
                </a:gs>
              </a:gsLst>
              <a:lin ang="0" scaled="1"/>
              <a:tileRect/>
            </a:gradFill>
            <a:ln>
              <a:noFill/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 sz="2000" b="1" u="sng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endParaRPr lang="en-US" sz="2000" b="1" u="sng" dirty="0">
                <a:solidFill>
                  <a:srgbClr val="0000FF"/>
                </a:solidFill>
                <a:latin typeface="Times New Roman" pitchFamily="18" charset="0"/>
              </a:endParaRPr>
            </a:p>
            <a:p>
              <a:endParaRPr lang="en-US" sz="2000" b="1" u="sng" dirty="0">
                <a:solidFill>
                  <a:srgbClr val="0000FF"/>
                </a:solidFill>
                <a:latin typeface="Khmer MEF2" panose="02000506000000020004" pitchFamily="2" charset="0"/>
                <a:cs typeface="Khmer MEF2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u="sng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ជំហានទី៣</a:t>
              </a:r>
              <a:r>
                <a:rPr lang="en-US" dirty="0">
                  <a:solidFill>
                    <a:schemeClr val="bg1"/>
                  </a:solidFill>
                  <a:latin typeface="Khmer MEF2" panose="02000506000000020004" pitchFamily="2" charset="0"/>
                  <a:cs typeface="Khmer MEF2" panose="02000506000000020004" pitchFamily="2" charset="0"/>
                </a:rPr>
                <a:t>:</a:t>
              </a:r>
              <a:endParaRPr lang="en-US" sz="2800" dirty="0">
                <a:solidFill>
                  <a:schemeClr val="bg1"/>
                </a:solidFill>
                <a:latin typeface="Khmer MEF2" panose="02000506000000020004" pitchFamily="2" charset="0"/>
                <a:cs typeface="Khmer MEF2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ផ្សារភ្ជាប់ថវិកាទៅនឹង</a:t>
              </a:r>
              <a:r>
                <a:rPr lang="en-US" dirty="0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​</a:t>
              </a:r>
              <a:r>
                <a:rPr lang="en-US" dirty="0" err="1">
                  <a:solidFill>
                    <a:schemeClr val="bg1"/>
                  </a:solidFill>
                  <a:latin typeface="Khmer MEF1" panose="02000506000000020004" pitchFamily="2" charset="0"/>
                  <a:cs typeface="Khmer MEF1" panose="02000506000000020004" pitchFamily="2" charset="0"/>
                </a:rPr>
                <a:t>គោលនយោបាយ</a:t>
              </a:r>
              <a:endParaRPr lang="en-US" sz="2400" dirty="0">
                <a:solidFill>
                  <a:schemeClr val="bg1"/>
                </a:solidFill>
                <a:latin typeface="Khmer MEF1" panose="02000506000000020004" pitchFamily="2" charset="0"/>
                <a:cs typeface="Khmer MEF1" panose="02000506000000020004" pitchFamily="2" charset="0"/>
              </a:endParaRPr>
            </a:p>
            <a:p>
              <a:endParaRPr lang="en-US" sz="2400" dirty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xmlns="" id="{F9AFD900-7692-420F-82D0-BAB576C9E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2895600"/>
              <a:ext cx="3276600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lnSpc>
                  <a:spcPct val="150000"/>
                </a:lnSpc>
              </a:pPr>
              <a:r>
                <a:rPr lang="en-US" u="sng" dirty="0">
                  <a:latin typeface="Khmer MEF2" panose="02000506000000020004" pitchFamily="2" charset="0"/>
                  <a:cs typeface="Khmer MEF2" panose="02000506000000020004" pitchFamily="2" charset="0"/>
                </a:rPr>
                <a:t>ជំហានទី៤</a:t>
              </a:r>
              <a:r>
                <a:rPr lang="en-US" dirty="0">
                  <a:latin typeface="Khmer MEF2" panose="02000506000000020004" pitchFamily="2" charset="0"/>
                  <a:cs typeface="Khmer MEF2" panose="02000506000000020004" pitchFamily="2" charset="0"/>
                </a:rPr>
                <a:t>:</a:t>
              </a:r>
              <a:endParaRPr lang="en-US" sz="2800" dirty="0">
                <a:latin typeface="Khmer MEF2" panose="02000506000000020004" pitchFamily="2" charset="0"/>
                <a:cs typeface="Khmer MEF2" panose="02000506000000020004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ca-ES" dirty="0">
                  <a:latin typeface="Khmer MEF1" panose="02000506000000020004" pitchFamily="2" charset="0"/>
                  <a:cs typeface="Khmer MEF1" panose="02000506000000020004" pitchFamily="2" charset="0"/>
                </a:rPr>
                <a:t>គណនេយ្យភាពចំពោះសមិទ្ធកម្ម</a:t>
              </a:r>
              <a:endParaRPr lang="en-US" dirty="0"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485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600" y="1143000"/>
            <a:ext cx="10972800" cy="5105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  <a:p>
            <a:pPr marL="514350" indent="-514350">
              <a:lnSpc>
                <a:spcPts val="4600"/>
              </a:lnSpc>
            </a:pP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040E745-5721-4394-B2F5-E4D44BC92D16}"/>
              </a:ext>
            </a:extLst>
          </p:cNvPr>
          <p:cNvSpPr/>
          <p:nvPr/>
        </p:nvSpPr>
        <p:spPr>
          <a:xfrm>
            <a:off x="816507" y="-76200"/>
            <a:ext cx="11375493" cy="7925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m-KH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២.អភិក្រមនៃការរៀបចំនិងអនុវត្តកម្មវិធីកែទម្រង់ការគ្រប់គ្រងហិរញ្ញវត្ថុសាធារណៈ</a:t>
            </a:r>
            <a:r>
              <a:rPr 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 (</a:t>
            </a:r>
            <a:r>
              <a:rPr lang="km-KH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ត</a:t>
            </a:r>
            <a:r>
              <a:rPr lang="en-US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)</a:t>
            </a:r>
            <a:endParaRPr lang="km-KH" sz="2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8BEEDF-0D28-48A5-909E-C05C13573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49" y="2743200"/>
            <a:ext cx="4840251" cy="3726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718FB9-BC11-4CD4-885F-DEBE1AC5C18C}"/>
              </a:ext>
            </a:extLst>
          </p:cNvPr>
          <p:cNvSpPr/>
          <p:nvPr/>
        </p:nvSpPr>
        <p:spPr>
          <a:xfrm>
            <a:off x="1270998" y="609600"/>
            <a:ext cx="9719264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</a:t>
            </a:r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Crossing the river by feeling the stones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km-KH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យុទ្ធសាស្ត្រ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“</a:t>
            </a:r>
            <a:r>
              <a:rPr lang="km-KH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ឆ្លងស្ទឹង ស្ទាបថ្ម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”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Khmer MEF1" panose="02000506000000020004" pitchFamily="2" charset="0"/>
              <a:cs typeface="Khmer MEF1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7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/>
          <p:cNvCxnSpPr/>
          <p:nvPr/>
        </p:nvCxnSpPr>
        <p:spPr>
          <a:xfrm>
            <a:off x="1219200" y="3962400"/>
            <a:ext cx="9706973" cy="7620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1066800"/>
            <a:ext cx="10972800" cy="579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600"/>
              </a:lnSpc>
              <a:buFont typeface="Arial" pitchFamily="34" charset="0"/>
              <a:buNone/>
            </a:pPr>
            <a:r>
              <a:rPr lang="km-KH" altLang="en-US" dirty="0">
                <a:solidFill>
                  <a:prstClr val="black"/>
                </a:solidFill>
                <a:latin typeface="Khmer OS Battambang" panose="02000500000000000000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	</a:t>
            </a: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-800098" y="3390899"/>
            <a:ext cx="3048000" cy="1143002"/>
            <a:chOff x="4648200" y="3124200"/>
            <a:chExt cx="3048000" cy="1447800"/>
          </a:xfrm>
        </p:grpSpPr>
        <p:sp>
          <p:nvSpPr>
            <p:cNvPr id="2" name="Oval 1"/>
            <p:cNvSpPr/>
            <p:nvPr/>
          </p:nvSpPr>
          <p:spPr>
            <a:xfrm>
              <a:off x="4648200" y="3124200"/>
              <a:ext cx="3048000" cy="14478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906412" y="3478031"/>
              <a:ext cx="237917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m-KH" sz="40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Khmer MEF1" panose="02000506000000020004" pitchFamily="2" charset="0"/>
                  <a:cs typeface="Khmer MEF1" panose="02000506000000020004" pitchFamily="2" charset="0"/>
                </a:rPr>
                <a:t>វិសាលភាព</a:t>
              </a:r>
              <a:endPara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</p:grpSp>
      <p:graphicFrame>
        <p:nvGraphicFramePr>
          <p:cNvPr id="42" name="Diagram 41"/>
          <p:cNvGraphicFramePr/>
          <p:nvPr>
            <p:extLst/>
          </p:nvPr>
        </p:nvGraphicFramePr>
        <p:xfrm>
          <a:off x="1460501" y="990600"/>
          <a:ext cx="1034415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Rectangle 43"/>
          <p:cNvSpPr/>
          <p:nvPr/>
        </p:nvSpPr>
        <p:spPr>
          <a:xfrm rot="16200000">
            <a:off x="-348986" y="3853933"/>
            <a:ext cx="45111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១.រៀបចំក្របខ័ណ្ឌគោលនយោបាយម៉ាក្រូសេដ្ឋកិច្ច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1961154" y="3920358"/>
            <a:ext cx="20858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២.កែលម្អប្រព័ន្ធថវិកា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 rot="16200000">
            <a:off x="2133614" y="3586712"/>
            <a:ext cx="3801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៣.កែលម្អគោលនយោបាយ</a:t>
            </a:r>
            <a:r>
              <a:rPr lang="ca-E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សារពើ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ពន្ធនិង</a:t>
            </a:r>
            <a:endParaRPr lang="en-US" altLang="en-US" dirty="0">
              <a:latin typeface="Khmer MEF1" panose="02000506000000020004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មិនមែន</a:t>
            </a:r>
            <a:r>
              <a:rPr lang="ca-E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សារពើ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ពន្ធ</a:t>
            </a:r>
          </a:p>
        </p:txBody>
      </p:sp>
      <p:sp>
        <p:nvSpPr>
          <p:cNvPr id="47" name="Rectangle 46"/>
          <p:cNvSpPr/>
          <p:nvPr/>
        </p:nvSpPr>
        <p:spPr>
          <a:xfrm rot="16200000">
            <a:off x="3324588" y="3920358"/>
            <a:ext cx="35189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៤.កែលម្អប្រព័ន្ធគណនេយ្យសាធារណៈ</a:t>
            </a:r>
          </a:p>
        </p:txBody>
      </p:sp>
      <p:sp>
        <p:nvSpPr>
          <p:cNvPr id="48" name="Rectangle 47"/>
          <p:cNvSpPr/>
          <p:nvPr/>
        </p:nvSpPr>
        <p:spPr>
          <a:xfrm rot="16200000">
            <a:off x="4243191" y="3782141"/>
            <a:ext cx="3570208" cy="6822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6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៥.បង្កើតប្រព័ន្ធសវនកម្ម និងអធិការកិច្ច</a:t>
            </a: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 rot="16200000">
            <a:off x="5403982" y="3789552"/>
            <a:ext cx="3320140" cy="6822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6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៦.ពង្រឹងការគ្រប់គ្រងទ្រព្យសម្បត្តិរដ្ឋ</a:t>
            </a: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5928283" y="3978605"/>
            <a:ext cx="4434227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06400" indent="0">
              <a:lnSpc>
                <a:spcPct val="150000"/>
              </a:lnSpc>
              <a:tabLst>
                <a:tab pos="800100" algn="l"/>
              </a:tabLst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៧.</a:t>
            </a:r>
            <a:r>
              <a:rPr lang="ca-E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ពង្រឹង​គោលនយោបាយ​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វិមជ្ឈការហិរញ្ញវត្ថុ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7427894" y="3869344"/>
            <a:ext cx="3568606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06400" indent="0">
              <a:lnSpc>
                <a:spcPct val="150000"/>
              </a:lnSpc>
              <a:tabLst>
                <a:tab pos="800100" algn="l"/>
              </a:tabLst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៨.</a:t>
            </a:r>
            <a:r>
              <a:rPr lang="en-US" altLang="en-US" dirty="0" err="1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ពង្រឹង</a:t>
            </a:r>
            <a:r>
              <a:rPr lang="en-U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​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ប្រព័ន្ធលទ្ធកម្មសាធារណៈ</a:t>
            </a:r>
          </a:p>
        </p:txBody>
      </p:sp>
      <p:sp>
        <p:nvSpPr>
          <p:cNvPr id="52" name="Rectangle 51"/>
          <p:cNvSpPr/>
          <p:nvPr/>
        </p:nvSpPr>
        <p:spPr>
          <a:xfrm rot="16200000">
            <a:off x="7899657" y="3556797"/>
            <a:ext cx="4681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៩.</a:t>
            </a:r>
            <a:r>
              <a:rPr lang="en-US" altLang="en-US" dirty="0" err="1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ពង្រឹង</a:t>
            </a:r>
            <a:r>
              <a:rPr lang="en-U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​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ការគ្រប់គ្រងហិរញ្ញវត្ថុ</a:t>
            </a:r>
            <a:r>
              <a:rPr lang="ca-E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សាធារណៈតាម​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ប្រព័ន្ធ</a:t>
            </a:r>
            <a:endParaRPr lang="en-US" altLang="en-US" dirty="0">
              <a:latin typeface="Khmer MEF1" panose="02000506000000020004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ព័ត៌មានវិទ្យា</a:t>
            </a:r>
            <a:r>
              <a:rPr lang="en-U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 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(</a:t>
            </a:r>
            <a:r>
              <a:rPr lang="en-U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FMIS</a:t>
            </a: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)</a:t>
            </a: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sp>
        <p:nvSpPr>
          <p:cNvPr id="53" name="Rectangle 52"/>
          <p:cNvSpPr/>
          <p:nvPr/>
        </p:nvSpPr>
        <p:spPr>
          <a:xfrm rot="16200000">
            <a:off x="9534447" y="3678862"/>
            <a:ext cx="3387466" cy="6822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4600"/>
              </a:lnSpc>
            </a:pPr>
            <a:r>
              <a:rPr lang="km-KH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១០.</a:t>
            </a:r>
            <a:r>
              <a:rPr lang="ca-ES" altLang="en-US" dirty="0">
                <a:latin typeface="Khmer MEF1" panose="02000506000000020004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អភិវឌ្ឍធនធានមនុស្សនិង​ស្ថាប័ន</a:t>
            </a:r>
            <a:endParaRPr lang="km-KH" altLang="en-US" dirty="0">
              <a:latin typeface="Khmer OS Battambang" panose="02000500000000000000" pitchFamily="2" charset="0"/>
              <a:ea typeface="Khmer OS Battambang" panose="02000500000000000000" pitchFamily="2" charset="0"/>
              <a:cs typeface="Khmer MEF1" panose="02000506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FDC70A3-6A54-4297-8891-266C945107DA}"/>
              </a:ext>
            </a:extLst>
          </p:cNvPr>
          <p:cNvSpPr/>
          <p:nvPr/>
        </p:nvSpPr>
        <p:spPr>
          <a:xfrm>
            <a:off x="816507" y="-76200"/>
            <a:ext cx="11375493" cy="8194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m-KH" sz="27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២.អភិក្រមនៃការរៀបចំនិងអនុវត្តកម្មវិធីកែទម្រង់ការគ្រប់គ្រងហិរញ្ញវត្ថុសាធារណៈ (ត)</a:t>
            </a:r>
          </a:p>
        </p:txBody>
      </p:sp>
    </p:spTree>
    <p:extLst>
      <p:ext uri="{BB962C8B-B14F-4D97-AF65-F5344CB8AC3E}">
        <p14:creationId xmlns:p14="http://schemas.microsoft.com/office/powerpoint/2010/main" xmlns="" val="2994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9AAE7-6AE3-4BD9-9001-2C5AF0138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1066800"/>
            <a:ext cx="10972800" cy="579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600"/>
              </a:lnSpc>
              <a:buFont typeface="Arial" pitchFamily="34" charset="0"/>
              <a:buNone/>
            </a:pPr>
            <a:r>
              <a:rPr lang="km-KH" altLang="en-US" dirty="0">
                <a:solidFill>
                  <a:prstClr val="black"/>
                </a:solidFill>
                <a:latin typeface="Khmer OS Battambang" panose="02000500000000000000" pitchFamily="2" charset="0"/>
                <a:ea typeface="Khmer OS Battambang" panose="02000500000000000000" pitchFamily="2" charset="0"/>
                <a:cs typeface="Khmer MEF1" panose="02000506000000020004" pitchFamily="2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0"/>
            <a:ext cx="1049817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MEF1" panose="02000506000000020004" pitchFamily="2" charset="0"/>
                <a:cs typeface="Khmer MEF1" panose="02000506000000020004" pitchFamily="2" charset="0"/>
              </a:rPr>
              <a:t>៣.សមិទ្ធផលរយៈពេល០៥ឆ្នាំ (២០១៣-២០១៧)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C68787-7F4E-4EE5-9F16-67AB11E80CD7}"/>
              </a:ext>
            </a:extLst>
          </p:cNvPr>
          <p:cNvGrpSpPr/>
          <p:nvPr/>
        </p:nvGrpSpPr>
        <p:grpSpPr>
          <a:xfrm>
            <a:off x="-51638" y="844905"/>
            <a:ext cx="5908000" cy="5551133"/>
            <a:chOff x="-13538" y="987780"/>
            <a:chExt cx="5908000" cy="5551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6223265-2E50-4DD1-9717-756901B84EE0}"/>
                </a:ext>
              </a:extLst>
            </p:cNvPr>
            <p:cNvSpPr txBox="1"/>
            <p:nvPr/>
          </p:nvSpPr>
          <p:spPr>
            <a:xfrm>
              <a:off x="-13538" y="987780"/>
              <a:ext cx="1136850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00" b="0" i="0" u="none" strike="noStrike" kern="0" cap="none" spc="0" normalizeH="0" baseline="0" noProof="0" dirty="0">
                  <a:ln w="28575">
                    <a:solidFill>
                      <a:srgbClr val="294371"/>
                    </a:solidFill>
                  </a:ln>
                  <a:noFill/>
                  <a:effectLst/>
                  <a:uLnTx/>
                  <a:uFillTx/>
                  <a:latin typeface="Khmer MEF1" panose="02000506000000020004" pitchFamily="2" charset="0"/>
                  <a:cs typeface="Khmer MEF1" panose="02000506000000020004" pitchFamily="2" charset="0"/>
                </a:rPr>
                <a:t>I</a:t>
              </a:r>
              <a:endParaRPr kumimoji="0" lang="en-GB" sz="19900" b="0" i="0" u="none" strike="noStrike" kern="0" cap="none" spc="0" normalizeH="0" baseline="0" noProof="0" dirty="0">
                <a:ln w="28575">
                  <a:solidFill>
                    <a:srgbClr val="294371"/>
                  </a:solidFill>
                </a:ln>
                <a:noFill/>
                <a:effectLst/>
                <a:uLnTx/>
                <a:uFillTx/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0EBAEA9-FB1C-48D9-90B1-DAC50B53BFBB}"/>
                </a:ext>
              </a:extLst>
            </p:cNvPr>
            <p:cNvGrpSpPr/>
            <p:nvPr/>
          </p:nvGrpSpPr>
          <p:grpSpPr>
            <a:xfrm>
              <a:off x="314321" y="1161586"/>
              <a:ext cx="5580141" cy="5377327"/>
              <a:chOff x="3305929" y="721292"/>
              <a:chExt cx="5580141" cy="5377327"/>
            </a:xfrm>
          </p:grpSpPr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62F46AA8-E6AD-4182-8E3B-675617271E09}"/>
                  </a:ext>
                </a:extLst>
              </p:cNvPr>
              <p:cNvSpPr/>
              <p:nvPr/>
            </p:nvSpPr>
            <p:spPr>
              <a:xfrm>
                <a:off x="3865742" y="1387731"/>
                <a:ext cx="4460515" cy="4460515"/>
              </a:xfrm>
              <a:prstGeom prst="blockArc">
                <a:avLst>
                  <a:gd name="adj1" fmla="val 11880000"/>
                  <a:gd name="adj2" fmla="val 16200000"/>
                  <a:gd name="adj3" fmla="val 4637"/>
                </a:avLst>
              </a:prstGeom>
              <a:solidFill>
                <a:srgbClr val="294371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xmlns="" id="{E8D0E7C4-30E4-4287-BE4C-597F1BBC82B8}"/>
                  </a:ext>
                </a:extLst>
              </p:cNvPr>
              <p:cNvSpPr/>
              <p:nvPr/>
            </p:nvSpPr>
            <p:spPr>
              <a:xfrm>
                <a:off x="3865742" y="1387731"/>
                <a:ext cx="4460515" cy="4460515"/>
              </a:xfrm>
              <a:prstGeom prst="blockArc">
                <a:avLst>
                  <a:gd name="adj1" fmla="val 7560000"/>
                  <a:gd name="adj2" fmla="val 11880000"/>
                  <a:gd name="adj3" fmla="val 4637"/>
                </a:avLst>
              </a:prstGeom>
              <a:solidFill>
                <a:srgbClr val="294371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xmlns="" id="{4E637ADE-B746-475F-B9B5-0FA67E27DECF}"/>
                  </a:ext>
                </a:extLst>
              </p:cNvPr>
              <p:cNvSpPr/>
              <p:nvPr/>
            </p:nvSpPr>
            <p:spPr>
              <a:xfrm>
                <a:off x="3865742" y="1387731"/>
                <a:ext cx="4460515" cy="4460515"/>
              </a:xfrm>
              <a:prstGeom prst="blockArc">
                <a:avLst>
                  <a:gd name="adj1" fmla="val 3240000"/>
                  <a:gd name="adj2" fmla="val 7560000"/>
                  <a:gd name="adj3" fmla="val 4637"/>
                </a:avLst>
              </a:prstGeom>
              <a:solidFill>
                <a:srgbClr val="294371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93372D34-EB6E-40FF-8EF1-4C2F58C0718A}"/>
                  </a:ext>
                </a:extLst>
              </p:cNvPr>
              <p:cNvSpPr/>
              <p:nvPr/>
            </p:nvSpPr>
            <p:spPr>
              <a:xfrm>
                <a:off x="3865742" y="1387731"/>
                <a:ext cx="4460515" cy="4460515"/>
              </a:xfrm>
              <a:prstGeom prst="blockArc">
                <a:avLst>
                  <a:gd name="adj1" fmla="val 20520000"/>
                  <a:gd name="adj2" fmla="val 3240000"/>
                  <a:gd name="adj3" fmla="val 4637"/>
                </a:avLst>
              </a:prstGeom>
              <a:solidFill>
                <a:srgbClr val="294371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xmlns="" id="{26ADEC1A-AC6D-443E-8AF9-4879DEFA0B5E}"/>
                  </a:ext>
                </a:extLst>
              </p:cNvPr>
              <p:cNvSpPr/>
              <p:nvPr/>
            </p:nvSpPr>
            <p:spPr>
              <a:xfrm>
                <a:off x="3865742" y="1387731"/>
                <a:ext cx="4460515" cy="4460515"/>
              </a:xfrm>
              <a:prstGeom prst="blockArc">
                <a:avLst>
                  <a:gd name="adj1" fmla="val 16200000"/>
                  <a:gd name="adj2" fmla="val 20520000"/>
                  <a:gd name="adj3" fmla="val 4637"/>
                </a:avLst>
              </a:prstGeom>
              <a:solidFill>
                <a:srgbClr val="294371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576DD742-6CA9-44B1-85BD-DC262C2C72DF}"/>
                  </a:ext>
                </a:extLst>
              </p:cNvPr>
              <p:cNvSpPr/>
              <p:nvPr/>
            </p:nvSpPr>
            <p:spPr>
              <a:xfrm>
                <a:off x="5070078" y="2592067"/>
                <a:ext cx="2051843" cy="2051843"/>
              </a:xfrm>
              <a:custGeom>
                <a:avLst/>
                <a:gdLst>
                  <a:gd name="connsiteX0" fmla="*/ 0 w 2051843"/>
                  <a:gd name="connsiteY0" fmla="*/ 1025922 h 2051843"/>
                  <a:gd name="connsiteX1" fmla="*/ 1025922 w 2051843"/>
                  <a:gd name="connsiteY1" fmla="*/ 0 h 2051843"/>
                  <a:gd name="connsiteX2" fmla="*/ 2051844 w 2051843"/>
                  <a:gd name="connsiteY2" fmla="*/ 1025922 h 2051843"/>
                  <a:gd name="connsiteX3" fmla="*/ 1025922 w 2051843"/>
                  <a:gd name="connsiteY3" fmla="*/ 2051844 h 2051843"/>
                  <a:gd name="connsiteX4" fmla="*/ 0 w 2051843"/>
                  <a:gd name="connsiteY4" fmla="*/ 1025922 h 205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1843" h="2051843">
                    <a:moveTo>
                      <a:pt x="0" y="1025922"/>
                    </a:moveTo>
                    <a:cubicBezTo>
                      <a:pt x="0" y="459321"/>
                      <a:pt x="459321" y="0"/>
                      <a:pt x="1025922" y="0"/>
                    </a:cubicBezTo>
                    <a:cubicBezTo>
                      <a:pt x="1592523" y="0"/>
                      <a:pt x="2051844" y="459321"/>
                      <a:pt x="2051844" y="1025922"/>
                    </a:cubicBezTo>
                    <a:cubicBezTo>
                      <a:pt x="2051844" y="1592523"/>
                      <a:pt x="1592523" y="2051844"/>
                      <a:pt x="1025922" y="2051844"/>
                    </a:cubicBezTo>
                    <a:cubicBezTo>
                      <a:pt x="459321" y="2051844"/>
                      <a:pt x="0" y="1592523"/>
                      <a:pt x="0" y="1025922"/>
                    </a:cubicBezTo>
                    <a:close/>
                  </a:path>
                </a:pathLst>
              </a:custGeom>
              <a:solidFill>
                <a:srgbClr val="294371"/>
              </a:solidFill>
              <a:ln w="25400" cap="flat" cmpd="sng" algn="ctr">
                <a:solidFill>
                  <a:srgbClr val="294371">
                    <a:shade val="8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318265" tIns="318265" rIns="318265" bIns="318265" numCol="1" spcCol="1270" anchor="ctr" anchorCtr="0">
                <a:noAutofit/>
              </a:bodyPr>
              <a:lstStyle/>
              <a:p>
                <a:pPr marL="0" marR="0" lvl="0" indent="0" algn="ctr" defTabSz="6223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20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ថវិកា</a:t>
                </a:r>
                <a:r>
                  <a:rPr kumimoji="0" lang="en-US" sz="17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</a:t>
                </a:r>
                <a:r>
                  <a:rPr kumimoji="0" lang="km-KH" sz="1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កាន់តែ</a:t>
                </a:r>
                <a:r>
                  <a:rPr kumimoji="0" lang="km-KH" sz="1700" b="0" i="0" u="none" strike="noStrike" kern="0" cap="none" spc="-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ជឿទុកចិត្ត​ និង</a:t>
                </a:r>
                <a:r>
                  <a:rPr kumimoji="0" lang="km-KH" sz="1700" b="0" i="0" u="none" strike="noStrike" kern="0" cap="none" spc="-5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ក្លាយ​​ជាចលករឱ្យ</a:t>
                </a:r>
                <a:r>
                  <a:rPr kumimoji="0" lang="km-KH" sz="1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​​</a:t>
                </a:r>
                <a:r>
                  <a:rPr kumimoji="0" lang="km-KH" sz="20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សេដ្ឋកិច្ចប្រែ​មុខមាត់ថ្មី​</a:t>
                </a:r>
                <a:endParaRPr kumimoji="0" lang="en-GB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xmlns="" id="{86EAC94A-7806-4414-827A-3743B5C4CF29}"/>
                  </a:ext>
                </a:extLst>
              </p:cNvPr>
              <p:cNvSpPr/>
              <p:nvPr/>
            </p:nvSpPr>
            <p:spPr>
              <a:xfrm>
                <a:off x="5377854" y="721292"/>
                <a:ext cx="1436290" cy="1436290"/>
              </a:xfrm>
              <a:custGeom>
                <a:avLst/>
                <a:gdLst>
                  <a:gd name="connsiteX0" fmla="*/ 0 w 1436290"/>
                  <a:gd name="connsiteY0" fmla="*/ 718145 h 1436290"/>
                  <a:gd name="connsiteX1" fmla="*/ 718145 w 1436290"/>
                  <a:gd name="connsiteY1" fmla="*/ 0 h 1436290"/>
                  <a:gd name="connsiteX2" fmla="*/ 1436290 w 1436290"/>
                  <a:gd name="connsiteY2" fmla="*/ 718145 h 1436290"/>
                  <a:gd name="connsiteX3" fmla="*/ 718145 w 1436290"/>
                  <a:gd name="connsiteY3" fmla="*/ 1436290 h 1436290"/>
                  <a:gd name="connsiteX4" fmla="*/ 0 w 1436290"/>
                  <a:gd name="connsiteY4" fmla="*/ 718145 h 1436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290" h="1436290">
                    <a:moveTo>
                      <a:pt x="0" y="718145"/>
                    </a:moveTo>
                    <a:cubicBezTo>
                      <a:pt x="0" y="321524"/>
                      <a:pt x="321524" y="0"/>
                      <a:pt x="718145" y="0"/>
                    </a:cubicBezTo>
                    <a:cubicBezTo>
                      <a:pt x="1114766" y="0"/>
                      <a:pt x="1436290" y="321524"/>
                      <a:pt x="1436290" y="718145"/>
                    </a:cubicBezTo>
                    <a:cubicBezTo>
                      <a:pt x="1436290" y="1114766"/>
                      <a:pt x="1114766" y="1436290"/>
                      <a:pt x="718145" y="1436290"/>
                    </a:cubicBezTo>
                    <a:cubicBezTo>
                      <a:pt x="321524" y="1436290"/>
                      <a:pt x="0" y="1114766"/>
                      <a:pt x="0" y="718145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294371">
                    <a:shade val="8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219230" tIns="219230" rIns="219230" bIns="219230" numCol="1" spcCol="1270" anchor="ctr" anchorCtr="0">
                <a:noAutofit/>
              </a:bodyPr>
              <a:lstStyle/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៥. 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បំណុល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   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សាធារណៈ 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គ្រប់គ្រងត្រឹមត្រូវ </a:t>
                </a:r>
                <a:r>
                  <a:rPr kumimoji="0" lang="en-US" sz="1200" b="0" i="0" u="none" strike="noStrike" kern="0" cap="none" spc="-10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&lt;</a:t>
                </a:r>
                <a:r>
                  <a:rPr kumimoji="0" lang="km-KH" sz="1200" b="0" i="0" u="none" strike="noStrike" kern="0" cap="none" spc="-10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៤០% នៃ</a:t>
                </a:r>
              </a:p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200" b="0" i="0" u="none" strike="noStrike" kern="0" cap="none" spc="-10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ផ.ស.ស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 ​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xmlns="" id="{82FDDEB3-C9DE-4F79-B27A-8F02FF8FFAF6}"/>
                  </a:ext>
                </a:extLst>
              </p:cNvPr>
              <p:cNvSpPr/>
              <p:nvPr/>
            </p:nvSpPr>
            <p:spPr>
              <a:xfrm>
                <a:off x="7449780" y="2226634"/>
                <a:ext cx="1436290" cy="1436290"/>
              </a:xfrm>
              <a:custGeom>
                <a:avLst/>
                <a:gdLst>
                  <a:gd name="connsiteX0" fmla="*/ 0 w 1436290"/>
                  <a:gd name="connsiteY0" fmla="*/ 718145 h 1436290"/>
                  <a:gd name="connsiteX1" fmla="*/ 718145 w 1436290"/>
                  <a:gd name="connsiteY1" fmla="*/ 0 h 1436290"/>
                  <a:gd name="connsiteX2" fmla="*/ 1436290 w 1436290"/>
                  <a:gd name="connsiteY2" fmla="*/ 718145 h 1436290"/>
                  <a:gd name="connsiteX3" fmla="*/ 718145 w 1436290"/>
                  <a:gd name="connsiteY3" fmla="*/ 1436290 h 1436290"/>
                  <a:gd name="connsiteX4" fmla="*/ 0 w 1436290"/>
                  <a:gd name="connsiteY4" fmla="*/ 718145 h 1436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290" h="1436290">
                    <a:moveTo>
                      <a:pt x="0" y="718145"/>
                    </a:moveTo>
                    <a:cubicBezTo>
                      <a:pt x="0" y="321524"/>
                      <a:pt x="321524" y="0"/>
                      <a:pt x="718145" y="0"/>
                    </a:cubicBezTo>
                    <a:cubicBezTo>
                      <a:pt x="1114766" y="0"/>
                      <a:pt x="1436290" y="321524"/>
                      <a:pt x="1436290" y="718145"/>
                    </a:cubicBezTo>
                    <a:cubicBezTo>
                      <a:pt x="1436290" y="1114766"/>
                      <a:pt x="1114766" y="1436290"/>
                      <a:pt x="718145" y="1436290"/>
                    </a:cubicBezTo>
                    <a:cubicBezTo>
                      <a:pt x="321524" y="1436290"/>
                      <a:pt x="0" y="1114766"/>
                      <a:pt x="0" y="718145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294371">
                    <a:shade val="8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219230" tIns="219230" rIns="219230" bIns="219230" numCol="1" spcCol="1270" anchor="ctr" anchorCtr="0">
                <a:noAutofit/>
              </a:bodyPr>
              <a:lstStyle/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១.</a:t>
                </a:r>
                <a:r>
                  <a:rPr kumimoji="0" lang="km-KH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ចំណូលចរន្ត</a:t>
                </a:r>
                <a:r>
                  <a:rPr kumimoji="0" lang="km-KH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ថវិការដ្ឋ</a:t>
                </a:r>
                <a:r>
                  <a:rPr kumimoji="0" lang="km-KH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កើនឡើង ទ្វេដង </a:t>
                </a:r>
                <a:r>
                  <a:rPr kumimoji="0" lang="km-KH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ពី ៩,១ (២០១៣ អនុ.) ទៅ ១៨,៤ ទ្រីលាន៛ (២០១៨ គ្រោង)</a:t>
                </a:r>
                <a:endPara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xmlns="" id="{DA500E23-C495-4B5D-B50A-CC35D130D2FD}"/>
                  </a:ext>
                </a:extLst>
              </p:cNvPr>
              <p:cNvSpPr/>
              <p:nvPr/>
            </p:nvSpPr>
            <p:spPr>
              <a:xfrm>
                <a:off x="6658375" y="4662329"/>
                <a:ext cx="1436290" cy="1436290"/>
              </a:xfrm>
              <a:custGeom>
                <a:avLst/>
                <a:gdLst>
                  <a:gd name="connsiteX0" fmla="*/ 0 w 1436290"/>
                  <a:gd name="connsiteY0" fmla="*/ 718145 h 1436290"/>
                  <a:gd name="connsiteX1" fmla="*/ 718145 w 1436290"/>
                  <a:gd name="connsiteY1" fmla="*/ 0 h 1436290"/>
                  <a:gd name="connsiteX2" fmla="*/ 1436290 w 1436290"/>
                  <a:gd name="connsiteY2" fmla="*/ 718145 h 1436290"/>
                  <a:gd name="connsiteX3" fmla="*/ 718145 w 1436290"/>
                  <a:gd name="connsiteY3" fmla="*/ 1436290 h 1436290"/>
                  <a:gd name="connsiteX4" fmla="*/ 0 w 1436290"/>
                  <a:gd name="connsiteY4" fmla="*/ 718145 h 1436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290" h="1436290">
                    <a:moveTo>
                      <a:pt x="0" y="718145"/>
                    </a:moveTo>
                    <a:cubicBezTo>
                      <a:pt x="0" y="321524"/>
                      <a:pt x="321524" y="0"/>
                      <a:pt x="718145" y="0"/>
                    </a:cubicBezTo>
                    <a:cubicBezTo>
                      <a:pt x="1114766" y="0"/>
                      <a:pt x="1436290" y="321524"/>
                      <a:pt x="1436290" y="718145"/>
                    </a:cubicBezTo>
                    <a:cubicBezTo>
                      <a:pt x="1436290" y="1114766"/>
                      <a:pt x="1114766" y="1436290"/>
                      <a:pt x="718145" y="1436290"/>
                    </a:cubicBezTo>
                    <a:cubicBezTo>
                      <a:pt x="321524" y="1436290"/>
                      <a:pt x="0" y="1114766"/>
                      <a:pt x="0" y="718145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294371">
                    <a:shade val="8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219230" tIns="219230" rIns="219230" bIns="219230" numCol="1" spcCol="1270" anchor="ctr" anchorCtr="0">
                <a:noAutofit/>
              </a:bodyPr>
              <a:lstStyle/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២. 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ចំណាយ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 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អនុវត្ត​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ខិតជិតគោលដៅ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   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+/-៥% នៃ​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ឥណទានច្បាប់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xmlns="" id="{63A92B33-7FAF-4D55-AD25-4FCF3BDAB933}"/>
                  </a:ext>
                </a:extLst>
              </p:cNvPr>
              <p:cNvSpPr/>
              <p:nvPr/>
            </p:nvSpPr>
            <p:spPr>
              <a:xfrm>
                <a:off x="4097334" y="4662329"/>
                <a:ext cx="1436290" cy="1436290"/>
              </a:xfrm>
              <a:custGeom>
                <a:avLst/>
                <a:gdLst>
                  <a:gd name="connsiteX0" fmla="*/ 0 w 1436290"/>
                  <a:gd name="connsiteY0" fmla="*/ 718145 h 1436290"/>
                  <a:gd name="connsiteX1" fmla="*/ 718145 w 1436290"/>
                  <a:gd name="connsiteY1" fmla="*/ 0 h 1436290"/>
                  <a:gd name="connsiteX2" fmla="*/ 1436290 w 1436290"/>
                  <a:gd name="connsiteY2" fmla="*/ 718145 h 1436290"/>
                  <a:gd name="connsiteX3" fmla="*/ 718145 w 1436290"/>
                  <a:gd name="connsiteY3" fmla="*/ 1436290 h 1436290"/>
                  <a:gd name="connsiteX4" fmla="*/ 0 w 1436290"/>
                  <a:gd name="connsiteY4" fmla="*/ 718145 h 1436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290" h="1436290">
                    <a:moveTo>
                      <a:pt x="0" y="718145"/>
                    </a:moveTo>
                    <a:cubicBezTo>
                      <a:pt x="0" y="321524"/>
                      <a:pt x="321524" y="0"/>
                      <a:pt x="718145" y="0"/>
                    </a:cubicBezTo>
                    <a:cubicBezTo>
                      <a:pt x="1114766" y="0"/>
                      <a:pt x="1436290" y="321524"/>
                      <a:pt x="1436290" y="718145"/>
                    </a:cubicBezTo>
                    <a:cubicBezTo>
                      <a:pt x="1436290" y="1114766"/>
                      <a:pt x="1114766" y="1436290"/>
                      <a:pt x="718145" y="1436290"/>
                    </a:cubicBezTo>
                    <a:cubicBezTo>
                      <a:pt x="321524" y="1436290"/>
                      <a:pt x="0" y="1114766"/>
                      <a:pt x="0" y="718145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294371">
                    <a:shade val="8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219230" tIns="219230" rIns="219230" bIns="219230" numCol="1" spcCol="1270" anchor="ctr" anchorCtr="0">
                <a:noAutofit/>
              </a:bodyPr>
              <a:lstStyle/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៣. មាន</a:t>
                </a:r>
                <a:r>
                  <a:rPr kumimoji="0" lang="km-KH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​​អតិរេកចរន្ត </a:t>
                </a:r>
                <a:r>
                  <a:rPr kumimoji="0" lang="km-KH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និង​</a:t>
                </a:r>
                <a:r>
                  <a:rPr kumimoji="0" lang="km-KH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បន្ថយ​ឱនភាព​សរុប</a:t>
                </a:r>
                <a:r>
                  <a:rPr kumimoji="0" lang="km-KH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ពី 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-</a:t>
                </a:r>
                <a:r>
                  <a:rPr kumimoji="0" lang="km-KH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៧,០១% (២០១៣ អនុ.) មក </a:t>
                </a:r>
                <a:r>
                  <a:rPr kumimoji="0" lang="en-US" sz="1000" b="0" i="0" u="none" strike="noStrike" kern="0" cap="none" spc="-10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-</a:t>
                </a:r>
                <a:r>
                  <a:rPr kumimoji="0" lang="km-KH" sz="1000" b="0" i="0" u="none" strike="noStrike" kern="0" cap="none" spc="-10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៥,៨៤% នៃ ផ.ស.ស</a:t>
                </a:r>
                <a:r>
                  <a:rPr kumimoji="0" lang="km-KH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(២០១៨ គ្រោង)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ECFEAAB6-B7DC-431F-882D-75EBEB210D9F}"/>
                  </a:ext>
                </a:extLst>
              </p:cNvPr>
              <p:cNvSpPr/>
              <p:nvPr/>
            </p:nvSpPr>
            <p:spPr>
              <a:xfrm>
                <a:off x="3305929" y="2226634"/>
                <a:ext cx="1436290" cy="1436290"/>
              </a:xfrm>
              <a:custGeom>
                <a:avLst/>
                <a:gdLst>
                  <a:gd name="connsiteX0" fmla="*/ 0 w 1436290"/>
                  <a:gd name="connsiteY0" fmla="*/ 718145 h 1436290"/>
                  <a:gd name="connsiteX1" fmla="*/ 718145 w 1436290"/>
                  <a:gd name="connsiteY1" fmla="*/ 0 h 1436290"/>
                  <a:gd name="connsiteX2" fmla="*/ 1436290 w 1436290"/>
                  <a:gd name="connsiteY2" fmla="*/ 718145 h 1436290"/>
                  <a:gd name="connsiteX3" fmla="*/ 718145 w 1436290"/>
                  <a:gd name="connsiteY3" fmla="*/ 1436290 h 1436290"/>
                  <a:gd name="connsiteX4" fmla="*/ 0 w 1436290"/>
                  <a:gd name="connsiteY4" fmla="*/ 718145 h 1436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290" h="1436290">
                    <a:moveTo>
                      <a:pt x="0" y="718145"/>
                    </a:moveTo>
                    <a:cubicBezTo>
                      <a:pt x="0" y="321524"/>
                      <a:pt x="321524" y="0"/>
                      <a:pt x="718145" y="0"/>
                    </a:cubicBezTo>
                    <a:cubicBezTo>
                      <a:pt x="1114766" y="0"/>
                      <a:pt x="1436290" y="321524"/>
                      <a:pt x="1436290" y="718145"/>
                    </a:cubicBezTo>
                    <a:cubicBezTo>
                      <a:pt x="1436290" y="1114766"/>
                      <a:pt x="1114766" y="1436290"/>
                      <a:pt x="718145" y="1436290"/>
                    </a:cubicBezTo>
                    <a:cubicBezTo>
                      <a:pt x="321524" y="1436290"/>
                      <a:pt x="0" y="1114766"/>
                      <a:pt x="0" y="718145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294371">
                    <a:shade val="8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219230" tIns="219230" rIns="219230" bIns="219230" numCol="1" spcCol="1270" anchor="ctr" anchorCtr="0">
                <a:noAutofit/>
              </a:bodyPr>
              <a:lstStyle/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៤. </a:t>
                </a:r>
                <a:r>
                  <a:rPr kumimoji="0" lang="km-KH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គ្មានបំណុល  កកស្ទះ</a:t>
                </a: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;</a:t>
                </a:r>
                <a:endParaRPr kumimoji="0" lang="km-KH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  <a:p>
                <a:pPr marL="0" marR="0" lvl="0" indent="0" algn="ctr" defTabSz="31115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បៀវត្ស និងប្រាក់បំណាច់មន្ត្រី</a:t>
                </a:r>
                <a:r>
                  <a:rPr kumimoji="0" lang="km-KH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​ ផ្ទេរចូលគណនី </a:t>
                </a:r>
                <a:r>
                  <a:rPr kumimoji="0" lang="km-KH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សប្ដាហ៍ទី៤</a:t>
                </a:r>
                <a:r>
                  <a:rPr kumimoji="0" lang="km-KH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នៃខែ </a:t>
                </a: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</a:t>
                </a:r>
                <a:endPara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F2374FB-8D14-4B66-B258-4BBE4C876307}"/>
              </a:ext>
            </a:extLst>
          </p:cNvPr>
          <p:cNvGrpSpPr/>
          <p:nvPr/>
        </p:nvGrpSpPr>
        <p:grpSpPr>
          <a:xfrm>
            <a:off x="5736788" y="877646"/>
            <a:ext cx="6359962" cy="5904154"/>
            <a:chOff x="94382" y="732467"/>
            <a:chExt cx="6359962" cy="59041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04EE70E-3F43-428B-8D16-CBAAC416D56B}"/>
                </a:ext>
              </a:extLst>
            </p:cNvPr>
            <p:cNvSpPr txBox="1"/>
            <p:nvPr/>
          </p:nvSpPr>
          <p:spPr>
            <a:xfrm>
              <a:off x="94382" y="732467"/>
              <a:ext cx="2089033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00" b="0" i="0" u="none" strike="noStrike" kern="0" cap="none" spc="0" normalizeH="0" baseline="0" noProof="0" dirty="0">
                  <a:ln w="28575">
                    <a:solidFill>
                      <a:srgbClr val="0D8932"/>
                    </a:solidFill>
                  </a:ln>
                  <a:noFill/>
                  <a:effectLst/>
                  <a:uLnTx/>
                  <a:uFillTx/>
                  <a:latin typeface="Khmer MEF1" panose="02000506000000020004" pitchFamily="2" charset="0"/>
                  <a:cs typeface="Khmer MEF1" panose="02000506000000020004" pitchFamily="2" charset="0"/>
                </a:rPr>
                <a:t>II</a:t>
              </a:r>
              <a:endParaRPr kumimoji="0" lang="en-GB" sz="19900" b="0" i="0" u="none" strike="noStrike" kern="0" cap="none" spc="0" normalizeH="0" baseline="0" noProof="0" dirty="0">
                <a:ln w="28575">
                  <a:solidFill>
                    <a:srgbClr val="0D8932"/>
                  </a:solidFill>
                </a:ln>
                <a:noFill/>
                <a:effectLst/>
                <a:uLnTx/>
                <a:uFillTx/>
                <a:latin typeface="Khmer MEF1" panose="02000506000000020004" pitchFamily="2" charset="0"/>
                <a:cs typeface="Khmer MEF1" panose="02000506000000020004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AF45503-2BCA-49C8-BDFD-52DA41ED37C4}"/>
                </a:ext>
              </a:extLst>
            </p:cNvPr>
            <p:cNvGrpSpPr/>
            <p:nvPr/>
          </p:nvGrpSpPr>
          <p:grpSpPr>
            <a:xfrm>
              <a:off x="311349" y="838200"/>
              <a:ext cx="6142995" cy="5798421"/>
              <a:chOff x="311350" y="1220446"/>
              <a:chExt cx="5524098" cy="5416175"/>
            </a:xfrm>
          </p:grpSpPr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xmlns="" id="{A518B66D-CBCD-435C-BE92-8CF77746DD8F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13114286"/>
                  <a:gd name="adj2" fmla="val 16200000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xmlns="" id="{9C8E8280-4EA8-45D9-919D-CB9A8BB0FD54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10028571"/>
                  <a:gd name="adj2" fmla="val 13114286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xmlns="" id="{A38F1212-0357-4AA0-B358-3B8F04FA2EFB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6942857"/>
                  <a:gd name="adj2" fmla="val 10028571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xmlns="" id="{58D32323-7366-496C-BF57-5B79A5A70745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3857143"/>
                  <a:gd name="adj2" fmla="val 6942857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xmlns="" id="{CCC3323C-8212-4CE4-B1EE-6F5E3B9B635D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771429"/>
                  <a:gd name="adj2" fmla="val 3857143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xmlns="" id="{5E325144-D89C-4E35-8F77-3DF36F65C7A1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19285714"/>
                  <a:gd name="adj2" fmla="val 771429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xmlns="" id="{FEC1AF07-9FEE-4AD4-86AA-C660E5C57AC2}"/>
                  </a:ext>
                </a:extLst>
              </p:cNvPr>
              <p:cNvSpPr/>
              <p:nvPr/>
            </p:nvSpPr>
            <p:spPr>
              <a:xfrm>
                <a:off x="821894" y="1786339"/>
                <a:ext cx="4503011" cy="4503011"/>
              </a:xfrm>
              <a:prstGeom prst="blockArc">
                <a:avLst>
                  <a:gd name="adj1" fmla="val 16200000"/>
                  <a:gd name="adj2" fmla="val 19285714"/>
                  <a:gd name="adj3" fmla="val 3900"/>
                </a:avLst>
              </a:prstGeom>
              <a:solidFill>
                <a:srgbClr val="85C446">
                  <a:tint val="60000"/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</p:spPr>
          </p:sp>
          <p:sp>
            <p:nvSpPr>
              <p:cNvPr id="31" name="Freeform 48">
                <a:extLst>
                  <a:ext uri="{FF2B5EF4-FFF2-40B4-BE49-F238E27FC236}">
                    <a16:creationId xmlns:a16="http://schemas.microsoft.com/office/drawing/2014/main" xmlns="" id="{09DD08AE-E08D-4DFD-A174-CEAB01696E3B}"/>
                  </a:ext>
                </a:extLst>
              </p:cNvPr>
              <p:cNvSpPr/>
              <p:nvPr/>
            </p:nvSpPr>
            <p:spPr>
              <a:xfrm>
                <a:off x="2135089" y="2966452"/>
                <a:ext cx="1911956" cy="1942533"/>
              </a:xfrm>
              <a:custGeom>
                <a:avLst/>
                <a:gdLst>
                  <a:gd name="connsiteX0" fmla="*/ 0 w 1742281"/>
                  <a:gd name="connsiteY0" fmla="*/ 871141 h 1742281"/>
                  <a:gd name="connsiteX1" fmla="*/ 871141 w 1742281"/>
                  <a:gd name="connsiteY1" fmla="*/ 0 h 1742281"/>
                  <a:gd name="connsiteX2" fmla="*/ 1742282 w 1742281"/>
                  <a:gd name="connsiteY2" fmla="*/ 871141 h 1742281"/>
                  <a:gd name="connsiteX3" fmla="*/ 871141 w 1742281"/>
                  <a:gd name="connsiteY3" fmla="*/ 1742282 h 1742281"/>
                  <a:gd name="connsiteX4" fmla="*/ 0 w 1742281"/>
                  <a:gd name="connsiteY4" fmla="*/ 871141 h 1742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2281" h="1742281">
                    <a:moveTo>
                      <a:pt x="0" y="871141"/>
                    </a:moveTo>
                    <a:cubicBezTo>
                      <a:pt x="0" y="390023"/>
                      <a:pt x="390023" y="0"/>
                      <a:pt x="871141" y="0"/>
                    </a:cubicBezTo>
                    <a:cubicBezTo>
                      <a:pt x="1352259" y="0"/>
                      <a:pt x="1742282" y="390023"/>
                      <a:pt x="1742282" y="871141"/>
                    </a:cubicBezTo>
                    <a:cubicBezTo>
                      <a:pt x="1742282" y="1352259"/>
                      <a:pt x="1352259" y="1742282"/>
                      <a:pt x="871141" y="1742282"/>
                    </a:cubicBezTo>
                    <a:cubicBezTo>
                      <a:pt x="390023" y="1742282"/>
                      <a:pt x="0" y="1352259"/>
                      <a:pt x="0" y="871141"/>
                    </a:cubicBezTo>
                    <a:close/>
                  </a:path>
                </a:pathLst>
              </a:custGeom>
              <a:solidFill>
                <a:srgbClr val="0D8932"/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267851" tIns="267851" rIns="267851" bIns="267851" numCol="1" spcCol="1270" anchor="ctr" anchorCtr="0">
                <a:noAutofit/>
              </a:bodyPr>
              <a:lstStyle/>
              <a:p>
                <a:pPr marL="0" marR="0" lvl="0" indent="0" algn="ctr" defTabSz="4445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បុរេលក្ខខណ្ឌ​   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   </a:t>
                </a:r>
                <a:r>
                  <a:rPr kumimoji="0" lang="km-K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សំខាន់ៗ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</a:t>
                </a:r>
                <a:r>
                  <a:rPr kumimoji="0" lang="km-K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ត្រូវបាន​</a:t>
                </a:r>
                <a:r>
                  <a:rPr kumimoji="0" lang="km-KH" sz="1600" b="0" i="0" u="none" strike="noStrike" kern="0" cap="none" spc="-12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កសាង និង​ពង្រឹង​បន្ថែម</a:t>
                </a:r>
                <a:r>
                  <a:rPr kumimoji="0" lang="km-KH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​ ដើម្បី​ធានា​</a:t>
                </a:r>
                <a:r>
                  <a:rPr kumimoji="0" lang="km-KH" sz="18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គណនេយ្យភាព​ហិរញ្ញវត្ថុ</a:t>
                </a: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49">
                <a:extLst>
                  <a:ext uri="{FF2B5EF4-FFF2-40B4-BE49-F238E27FC236}">
                    <a16:creationId xmlns:a16="http://schemas.microsoft.com/office/drawing/2014/main" xmlns="" id="{FE4798DB-0BEF-43DB-85EC-74A2C322B3F2}"/>
                  </a:ext>
                </a:extLst>
              </p:cNvPr>
              <p:cNvSpPr/>
              <p:nvPr/>
            </p:nvSpPr>
            <p:spPr>
              <a:xfrm>
                <a:off x="2463601" y="1220446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២. </a:t>
                </a:r>
                <a:r>
                  <a:rPr kumimoji="0" lang="km-K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ចំណាត់ថ្នាក់ទាំង៧ </a:t>
                </a: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នៃ​</a:t>
                </a:r>
                <a:r>
                  <a:rPr kumimoji="0" lang="km-K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មាតិកាថវិកា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50">
                <a:extLst>
                  <a:ext uri="{FF2B5EF4-FFF2-40B4-BE49-F238E27FC236}">
                    <a16:creationId xmlns:a16="http://schemas.microsoft.com/office/drawing/2014/main" xmlns="" id="{C86E567C-6916-4AA6-A281-33F17CA7841A}"/>
                  </a:ext>
                </a:extLst>
              </p:cNvPr>
              <p:cNvSpPr/>
              <p:nvPr/>
            </p:nvSpPr>
            <p:spPr>
              <a:xfrm>
                <a:off x="4189572" y="2051630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​៣. 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មុខងារបេឡា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នៅរតនាគារ​       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លុបបំបាត់​ទាំងស្រុង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51">
                <a:extLst>
                  <a:ext uri="{FF2B5EF4-FFF2-40B4-BE49-F238E27FC236}">
                    <a16:creationId xmlns:a16="http://schemas.microsoft.com/office/drawing/2014/main" xmlns="" id="{42338F6E-3AF9-4C62-9376-2B915EA97C7D}"/>
                  </a:ext>
                </a:extLst>
              </p:cNvPr>
              <p:cNvSpPr/>
              <p:nvPr/>
            </p:nvSpPr>
            <p:spPr>
              <a:xfrm>
                <a:off x="4615852" y="3919283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៤. </a:t>
                </a:r>
                <a:r>
                  <a:rPr kumimoji="0" lang="km-K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ប្រព័ន្ធ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FMIS</a:t>
                </a: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ដាក់ឱ្យអនុវត្ត ដំ.ទី១ និង​ទី២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xmlns="" id="{0CA489E3-2DB8-4F5E-9ED1-EB3D11A0EA3B}"/>
                  </a:ext>
                </a:extLst>
              </p:cNvPr>
              <p:cNvSpPr/>
              <p:nvPr/>
            </p:nvSpPr>
            <p:spPr>
              <a:xfrm>
                <a:off x="3421443" y="5417025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៥. មុខងារ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  </a:t>
                </a:r>
                <a:r>
                  <a:rPr kumimoji="0" lang="km-KH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សវនកម្មផ្ទៃក្នុង </a:t>
                </a:r>
                <a:r>
                  <a:rPr kumimoji="0" lang="km-KH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បង្កើត​នៅគ្រប់ក្រសួង ស្ថាប័ន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53">
                <a:extLst>
                  <a:ext uri="{FF2B5EF4-FFF2-40B4-BE49-F238E27FC236}">
                    <a16:creationId xmlns:a16="http://schemas.microsoft.com/office/drawing/2014/main" xmlns="" id="{9306B151-37AF-429E-AD44-CCC9A5436C8A}"/>
                  </a:ext>
                </a:extLst>
              </p:cNvPr>
              <p:cNvSpPr/>
              <p:nvPr/>
            </p:nvSpPr>
            <p:spPr>
              <a:xfrm>
                <a:off x="1505759" y="5417025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៦. </a:t>
                </a:r>
                <a:r>
                  <a:rPr kumimoji="0" lang="km-K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តម្លាភាពថវិកា</a:t>
                </a: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ត្រូវបានបង្កើន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37" name="Freeform 54">
                <a:extLst>
                  <a:ext uri="{FF2B5EF4-FFF2-40B4-BE49-F238E27FC236}">
                    <a16:creationId xmlns:a16="http://schemas.microsoft.com/office/drawing/2014/main" xmlns="" id="{7F615918-A107-4ADD-B75E-022B4A1645D7}"/>
                  </a:ext>
                </a:extLst>
              </p:cNvPr>
              <p:cNvSpPr/>
              <p:nvPr/>
            </p:nvSpPr>
            <p:spPr>
              <a:xfrm>
                <a:off x="311350" y="3919283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៧. </a:t>
                </a:r>
                <a:r>
                  <a:rPr kumimoji="0" lang="km-K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ច្បាប់ និងបទប្បញ្ញត្តិ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 </a:t>
                </a: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ពាក់ព័ន្ធការអនុវត្តថវិកា​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Khmer MEF1" panose="02000506000000020004" pitchFamily="2" charset="0"/>
                  <a:ea typeface="+mn-ea"/>
                  <a:cs typeface="Khmer MEF1" panose="02000506000000020004" pitchFamily="2" charset="0"/>
                </a:endParaRPr>
              </a:p>
            </p:txBody>
          </p:sp>
          <p:sp>
            <p:nvSpPr>
              <p:cNvPr id="38" name="Freeform 55">
                <a:extLst>
                  <a:ext uri="{FF2B5EF4-FFF2-40B4-BE49-F238E27FC236}">
                    <a16:creationId xmlns:a16="http://schemas.microsoft.com/office/drawing/2014/main" xmlns="" id="{3F647EDF-8BFA-4C45-8C7D-BDF0F137B8C8}"/>
                  </a:ext>
                </a:extLst>
              </p:cNvPr>
              <p:cNvSpPr/>
              <p:nvPr/>
            </p:nvSpPr>
            <p:spPr>
              <a:xfrm>
                <a:off x="737630" y="2051630"/>
                <a:ext cx="1219596" cy="1219596"/>
              </a:xfrm>
              <a:custGeom>
                <a:avLst/>
                <a:gdLst>
                  <a:gd name="connsiteX0" fmla="*/ 0 w 1219596"/>
                  <a:gd name="connsiteY0" fmla="*/ 609798 h 1219596"/>
                  <a:gd name="connsiteX1" fmla="*/ 609798 w 1219596"/>
                  <a:gd name="connsiteY1" fmla="*/ 0 h 1219596"/>
                  <a:gd name="connsiteX2" fmla="*/ 1219596 w 1219596"/>
                  <a:gd name="connsiteY2" fmla="*/ 609798 h 1219596"/>
                  <a:gd name="connsiteX3" fmla="*/ 609798 w 1219596"/>
                  <a:gd name="connsiteY3" fmla="*/ 1219596 h 1219596"/>
                  <a:gd name="connsiteX4" fmla="*/ 0 w 1219596"/>
                  <a:gd name="connsiteY4" fmla="*/ 609798 h 12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596" h="1219596">
                    <a:moveTo>
                      <a:pt x="0" y="609798"/>
                    </a:moveTo>
                    <a:cubicBezTo>
                      <a:pt x="0" y="273016"/>
                      <a:pt x="273016" y="0"/>
                      <a:pt x="609798" y="0"/>
                    </a:cubicBezTo>
                    <a:cubicBezTo>
                      <a:pt x="946580" y="0"/>
                      <a:pt x="1219596" y="273016"/>
                      <a:pt x="1219596" y="609798"/>
                    </a:cubicBezTo>
                    <a:cubicBezTo>
                      <a:pt x="1219596" y="946580"/>
                      <a:pt x="946580" y="1219596"/>
                      <a:pt x="609798" y="1219596"/>
                    </a:cubicBezTo>
                    <a:cubicBezTo>
                      <a:pt x="273016" y="1219596"/>
                      <a:pt x="0" y="946580"/>
                      <a:pt x="0" y="609798"/>
                    </a:cubicBez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8932"/>
                </a:solidFill>
                <a:prstDash val="solid"/>
              </a:ln>
              <a:effectLst/>
            </p:spPr>
            <p:txBody>
              <a:bodyPr spcFirstLastPara="0" vert="horz" wrap="square" lIns="188766" tIns="188766" rIns="188766" bIns="188766" numCol="1" spcCol="1270" anchor="ctr" anchorCtr="0">
                <a:noAutofit/>
              </a:bodyPr>
              <a:lstStyle/>
              <a:p>
                <a:pPr marL="0" marR="0" lvl="0" indent="0" algn="ctr" defTabSz="35560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m-KH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១. </a:t>
                </a:r>
                <a:r>
                  <a:rPr kumimoji="0" lang="km-KH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Khmer MEF1" panose="02000506000000020004" pitchFamily="2" charset="0"/>
                    <a:ea typeface="+mn-ea"/>
                    <a:cs typeface="Khmer MEF1" panose="02000506000000020004" pitchFamily="2" charset="0"/>
                  </a:rPr>
                  <a:t>ប្លង់គណនេយ្យថ្មី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219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2" id="{34BCFCD2-FA8D-4BA9-8663-09367417D959}" vid="{12B600F6-0029-44EC-A543-EEC79B6EB36D}"/>
    </a:ext>
  </a:extLst>
</a:theme>
</file>

<file path=ppt/theme/theme2.xml><?xml version="1.0" encoding="utf-8"?>
<a:theme xmlns:a="http://schemas.openxmlformats.org/drawingml/2006/main" name="1_Office Theme">
  <a:themeElements>
    <a:clrScheme name="PEFA 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94371"/>
      </a:accent1>
      <a:accent2>
        <a:srgbClr val="6FAAB3"/>
      </a:accent2>
      <a:accent3>
        <a:srgbClr val="CDAD2C"/>
      </a:accent3>
      <a:accent4>
        <a:srgbClr val="D62927"/>
      </a:accent4>
      <a:accent5>
        <a:srgbClr val="85C446"/>
      </a:accent5>
      <a:accent6>
        <a:srgbClr val="F26424"/>
      </a:accent6>
      <a:hlink>
        <a:srgbClr val="00AAE7"/>
      </a:hlink>
      <a:folHlink>
        <a:srgbClr val="B444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13351</TotalTime>
  <Words>1437</Words>
  <Application>Microsoft Office PowerPoint</Application>
  <PresentationFormat>Custom</PresentationFormat>
  <Paragraphs>173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Khmer MEF2</vt:lpstr>
      <vt:lpstr>Khmer MEF1</vt:lpstr>
      <vt:lpstr>Khmer OS Battambang</vt:lpstr>
      <vt:lpstr>Times New Roman</vt:lpstr>
      <vt:lpstr>DaunPenh</vt:lpstr>
      <vt:lpstr>Theme2</vt:lpstr>
      <vt:lpstr>1_Office Theme</vt:lpstr>
      <vt:lpstr>Slide 1</vt:lpstr>
      <vt:lpstr>មាតិកានុក្រម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៥.ទិសដៅនៃកម្មវិធីកែទម្រង់រយៈពេល ៥ ឆ្នាំ (២០១៨-២០២២)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tpgsgIof]skftJTsduí9fOpoa kJTuT 1Ygv¢8iCMkdrpoatpgd3oad39xøp]@)!#</dc:title>
  <dc:creator>Admin</dc:creator>
  <cp:lastModifiedBy>ADMIN</cp:lastModifiedBy>
  <cp:revision>747</cp:revision>
  <cp:lastPrinted>2016-05-22T11:21:56Z</cp:lastPrinted>
  <dcterms:created xsi:type="dcterms:W3CDTF">2012-08-22T03:15:53Z</dcterms:created>
  <dcterms:modified xsi:type="dcterms:W3CDTF">2018-06-08T01:00:04Z</dcterms:modified>
</cp:coreProperties>
</file>