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336" r:id="rId4"/>
    <p:sldId id="337" r:id="rId5"/>
    <p:sldId id="404" r:id="rId6"/>
    <p:sldId id="424" r:id="rId7"/>
    <p:sldId id="434" r:id="rId8"/>
    <p:sldId id="435" r:id="rId9"/>
    <p:sldId id="436" r:id="rId10"/>
    <p:sldId id="437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8" r:id="rId21"/>
    <p:sldId id="440" r:id="rId22"/>
    <p:sldId id="441" r:id="rId23"/>
    <p:sldId id="418" r:id="rId24"/>
    <p:sldId id="421" r:id="rId25"/>
    <p:sldId id="423" r:id="rId26"/>
    <p:sldId id="422" r:id="rId27"/>
  </p:sldIdLst>
  <p:sldSz cx="12192000" cy="6858000"/>
  <p:notesSz cx="6954838" cy="9309100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Khmer MEF2" charset="0"/>
      <p:regular r:id="rId34"/>
    </p:embeddedFont>
    <p:embeddedFont>
      <p:font typeface="Khmer MEF1" charset="0"/>
      <p:regular r:id="rId35"/>
    </p:embeddedFont>
    <p:embeddedFont>
      <p:font typeface="Khmer OS Battambang" pitchFamily="2" charset="0"/>
      <p:regular r:id="rId36"/>
    </p:embeddedFont>
    <p:embeddedFont>
      <p:font typeface="DaunPenh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6D9F1"/>
    <a:srgbClr val="F2DCDB"/>
    <a:srgbClr val="E6E0EC"/>
    <a:srgbClr val="FDEADA"/>
    <a:srgbClr val="8EB4E3"/>
    <a:srgbClr val="E6B9B8"/>
    <a:srgbClr val="CCC1DA"/>
    <a:srgbClr val="FCD5B5"/>
    <a:srgbClr val="EBF1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5956" autoAdjust="0"/>
    <p:restoredTop sz="94660"/>
  </p:normalViewPr>
  <p:slideViewPr>
    <p:cSldViewPr>
      <p:cViewPr varScale="1">
        <p:scale>
          <a:sx n="86" d="100"/>
          <a:sy n="86" d="100"/>
        </p:scale>
        <p:origin x="-112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04" y="-84"/>
      </p:cViewPr>
      <p:guideLst>
        <p:guide orient="horz" pos="2932"/>
        <p:guide pos="219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FFF79-08D6-4478-8223-F3E78669ADF1}" type="doc">
      <dgm:prSet loTypeId="urn:microsoft.com/office/officeart/2005/8/layout/hList6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4CF1193-D5E6-437B-A5A1-2A2D94DC5678}">
      <dgm:prSet phldrT="[Text]"/>
      <dgm:spPr/>
      <dgm:t>
        <a:bodyPr/>
        <a:lstStyle/>
        <a:p>
          <a:r>
            <a:rPr lang="en-US" smtClean="0">
              <a:latin typeface="Khmer MEF1" panose="02000506000000020004" pitchFamily="2" charset="0"/>
              <a:cs typeface="Khmer MEF1" panose="02000506000000020004" pitchFamily="2" charset="0"/>
            </a:rPr>
            <a:t> </a:t>
          </a:r>
          <a:r>
            <a:rPr lang="km-KH" smtClean="0">
              <a:latin typeface="Khmer MEF1" panose="02000506000000020004" pitchFamily="2" charset="0"/>
              <a:cs typeface="Khmer MEF1" panose="02000506000000020004" pitchFamily="2" charset="0"/>
            </a:rPr>
            <a:t>​</a:t>
          </a:r>
          <a:endParaRPr lang="en-US" dirty="0">
            <a:latin typeface="Khmer MEF1" panose="02000506000000020004" pitchFamily="2" charset="0"/>
            <a:cs typeface="Khmer MEF1" panose="02000506000000020004" pitchFamily="2" charset="0"/>
          </a:endParaRPr>
        </a:p>
      </dgm:t>
    </dgm:pt>
    <dgm:pt modelId="{E949A20B-5D35-4892-A96B-76E32A143B6E}" type="parTrans" cxnId="{EE01CC99-D7E2-4761-87F4-F2D206B03FDA}">
      <dgm:prSet/>
      <dgm:spPr/>
      <dgm:t>
        <a:bodyPr/>
        <a:lstStyle/>
        <a:p>
          <a:endParaRPr lang="en-US">
            <a:latin typeface="Khmer MEF1" panose="02000506000000020004" pitchFamily="2" charset="0"/>
            <a:cs typeface="Khmer MEF1" panose="02000506000000020004" pitchFamily="2" charset="0"/>
          </a:endParaRPr>
        </a:p>
      </dgm:t>
    </dgm:pt>
    <dgm:pt modelId="{05C38691-59AC-4E5A-B8A6-0DBC4DA9AB4B}" type="sibTrans" cxnId="{EE01CC99-D7E2-4761-87F4-F2D206B03FDA}">
      <dgm:prSet/>
      <dgm:spPr/>
      <dgm:t>
        <a:bodyPr/>
        <a:lstStyle/>
        <a:p>
          <a:endParaRPr lang="en-US">
            <a:latin typeface="Khmer MEF1" panose="02000506000000020004" pitchFamily="2" charset="0"/>
            <a:cs typeface="Khmer MEF1" panose="02000506000000020004" pitchFamily="2" charset="0"/>
          </a:endParaRPr>
        </a:p>
      </dgm:t>
    </dgm:pt>
    <dgm:pt modelId="{795AACC2-3CE2-4569-8199-6BBF46E82B2E}">
      <dgm:prSet phldrT="[Text]"/>
      <dgm:spPr/>
      <dgm:t>
        <a:bodyPr/>
        <a:lstStyle/>
        <a:p>
          <a:r>
            <a:rPr lang="km-KH" dirty="0" smtClean="0">
              <a:latin typeface="Khmer MEF1" panose="02000506000000020004" pitchFamily="2" charset="0"/>
              <a:cs typeface="Khmer MEF1" panose="02000506000000020004" pitchFamily="2" charset="0"/>
            </a:rPr>
            <a:t>​</a:t>
          </a:r>
          <a:endParaRPr lang="en-US" dirty="0">
            <a:latin typeface="Khmer MEF1" panose="02000506000000020004" pitchFamily="2" charset="0"/>
            <a:cs typeface="Khmer MEF1" panose="02000506000000020004" pitchFamily="2" charset="0"/>
          </a:endParaRPr>
        </a:p>
      </dgm:t>
    </dgm:pt>
    <dgm:pt modelId="{097304CE-62AE-4015-BC70-2419F80982A8}" type="parTrans" cxnId="{953849BC-6605-4A50-9048-9E902BF4EEB7}">
      <dgm:prSet/>
      <dgm:spPr/>
      <dgm:t>
        <a:bodyPr/>
        <a:lstStyle/>
        <a:p>
          <a:endParaRPr lang="en-US">
            <a:latin typeface="Khmer MEF1" panose="02000506000000020004" pitchFamily="2" charset="0"/>
            <a:cs typeface="Khmer MEF1" panose="02000506000000020004" pitchFamily="2" charset="0"/>
          </a:endParaRPr>
        </a:p>
      </dgm:t>
    </dgm:pt>
    <dgm:pt modelId="{130E5BA1-B1FA-496F-B45D-479272FF1D35}" type="sibTrans" cxnId="{953849BC-6605-4A50-9048-9E902BF4EEB7}">
      <dgm:prSet/>
      <dgm:spPr/>
      <dgm:t>
        <a:bodyPr/>
        <a:lstStyle/>
        <a:p>
          <a:endParaRPr lang="en-US">
            <a:latin typeface="Khmer MEF1" panose="02000506000000020004" pitchFamily="2" charset="0"/>
            <a:cs typeface="Khmer MEF1" panose="02000506000000020004" pitchFamily="2" charset="0"/>
          </a:endParaRPr>
        </a:p>
      </dgm:t>
    </dgm:pt>
    <dgm:pt modelId="{4E9BEF12-27BE-4542-86D6-C96860A1FB46}">
      <dgm:prSet phldrT="[Text]"/>
      <dgm:spPr/>
      <dgm:t>
        <a:bodyPr/>
        <a:lstStyle/>
        <a:p>
          <a:r>
            <a:rPr lang="km-KH" dirty="0" smtClean="0">
              <a:latin typeface="Khmer MEF1" panose="02000506000000020004" pitchFamily="2" charset="0"/>
              <a:cs typeface="Khmer MEF1" panose="02000506000000020004" pitchFamily="2" charset="0"/>
            </a:rPr>
            <a:t>​</a:t>
          </a:r>
          <a:endParaRPr lang="en-US" dirty="0">
            <a:latin typeface="Khmer MEF1" panose="02000506000000020004" pitchFamily="2" charset="0"/>
            <a:cs typeface="Khmer MEF1" panose="02000506000000020004" pitchFamily="2" charset="0"/>
          </a:endParaRPr>
        </a:p>
      </dgm:t>
    </dgm:pt>
    <dgm:pt modelId="{9EDC395E-4B14-4278-9134-EF89223CE6BC}" type="parTrans" cxnId="{8F08DB68-8EC4-40B4-9763-4918C860B314}">
      <dgm:prSet/>
      <dgm:spPr/>
      <dgm:t>
        <a:bodyPr/>
        <a:lstStyle/>
        <a:p>
          <a:endParaRPr lang="en-US">
            <a:latin typeface="Khmer MEF1" panose="02000506000000020004" pitchFamily="2" charset="0"/>
            <a:cs typeface="Khmer MEF1" panose="02000506000000020004" pitchFamily="2" charset="0"/>
          </a:endParaRPr>
        </a:p>
      </dgm:t>
    </dgm:pt>
    <dgm:pt modelId="{2AE91370-C1F3-40EC-B916-83A9F1331486}" type="sibTrans" cxnId="{8F08DB68-8EC4-40B4-9763-4918C860B314}">
      <dgm:prSet/>
      <dgm:spPr/>
      <dgm:t>
        <a:bodyPr/>
        <a:lstStyle/>
        <a:p>
          <a:endParaRPr lang="en-US">
            <a:latin typeface="Khmer MEF1" panose="02000506000000020004" pitchFamily="2" charset="0"/>
            <a:cs typeface="Khmer MEF1" panose="02000506000000020004" pitchFamily="2" charset="0"/>
          </a:endParaRPr>
        </a:p>
      </dgm:t>
    </dgm:pt>
    <dgm:pt modelId="{62DFD6C8-75F7-454A-8A29-F1D690D2C5C8}">
      <dgm:prSet/>
      <dgm:spPr/>
      <dgm:t>
        <a:bodyPr/>
        <a:lstStyle/>
        <a:p>
          <a:r>
            <a:rPr lang="km-KH" dirty="0" smtClean="0">
              <a:latin typeface="Khmer MEF1" panose="02000506000000020004" pitchFamily="2" charset="0"/>
              <a:cs typeface="Khmer MEF1" panose="02000506000000020004" pitchFamily="2" charset="0"/>
            </a:rPr>
            <a:t>​</a:t>
          </a:r>
          <a:endParaRPr lang="en-US" dirty="0">
            <a:latin typeface="Khmer MEF1" panose="02000506000000020004" pitchFamily="2" charset="0"/>
            <a:cs typeface="Khmer MEF1" panose="02000506000000020004" pitchFamily="2" charset="0"/>
          </a:endParaRPr>
        </a:p>
      </dgm:t>
    </dgm:pt>
    <dgm:pt modelId="{3C584754-624E-43BE-8405-6453D67FFE17}" type="parTrans" cxnId="{CEC6B6F1-916B-4C32-BC01-191788E85398}">
      <dgm:prSet/>
      <dgm:spPr/>
      <dgm:t>
        <a:bodyPr/>
        <a:lstStyle/>
        <a:p>
          <a:endParaRPr lang="en-US">
            <a:latin typeface="Khmer MEF1" panose="02000506000000020004" pitchFamily="2" charset="0"/>
            <a:cs typeface="Khmer MEF1" panose="02000506000000020004" pitchFamily="2" charset="0"/>
          </a:endParaRPr>
        </a:p>
      </dgm:t>
    </dgm:pt>
    <dgm:pt modelId="{F11066AA-0A8F-4B10-A0EC-EABCFFB23D0C}" type="sibTrans" cxnId="{CEC6B6F1-916B-4C32-BC01-191788E85398}">
      <dgm:prSet/>
      <dgm:spPr/>
      <dgm:t>
        <a:bodyPr/>
        <a:lstStyle/>
        <a:p>
          <a:endParaRPr lang="en-US">
            <a:latin typeface="Khmer MEF1" panose="02000506000000020004" pitchFamily="2" charset="0"/>
            <a:cs typeface="Khmer MEF1" panose="02000506000000020004" pitchFamily="2" charset="0"/>
          </a:endParaRPr>
        </a:p>
      </dgm:t>
    </dgm:pt>
    <dgm:pt modelId="{8B773C59-289F-4CF1-AF3F-AB766A54B879}">
      <dgm:prSet/>
      <dgm:spPr/>
      <dgm:t>
        <a:bodyPr/>
        <a:lstStyle/>
        <a:p>
          <a:r>
            <a:rPr lang="km-KH" dirty="0" smtClean="0">
              <a:latin typeface="Khmer MEF1" panose="02000506000000020004" pitchFamily="2" charset="0"/>
              <a:cs typeface="Khmer MEF1" panose="02000506000000020004" pitchFamily="2" charset="0"/>
            </a:rPr>
            <a:t>​</a:t>
          </a:r>
          <a:endParaRPr lang="en-US" dirty="0">
            <a:latin typeface="Khmer MEF1" panose="02000506000000020004" pitchFamily="2" charset="0"/>
            <a:cs typeface="Khmer MEF1" panose="02000506000000020004" pitchFamily="2" charset="0"/>
          </a:endParaRPr>
        </a:p>
      </dgm:t>
    </dgm:pt>
    <dgm:pt modelId="{511B49C1-C025-4581-B957-A3F1250BE13F}" type="parTrans" cxnId="{73292B95-3B91-44C2-BBDF-A2ADF867B199}">
      <dgm:prSet/>
      <dgm:spPr/>
      <dgm:t>
        <a:bodyPr/>
        <a:lstStyle/>
        <a:p>
          <a:endParaRPr lang="en-US">
            <a:latin typeface="Khmer MEF1" panose="02000506000000020004" pitchFamily="2" charset="0"/>
            <a:cs typeface="Khmer MEF1" panose="02000506000000020004" pitchFamily="2" charset="0"/>
          </a:endParaRPr>
        </a:p>
      </dgm:t>
    </dgm:pt>
    <dgm:pt modelId="{FF613E5B-DBAD-4005-84D1-D27FD0B5418F}" type="sibTrans" cxnId="{73292B95-3B91-44C2-BBDF-A2ADF867B199}">
      <dgm:prSet/>
      <dgm:spPr/>
      <dgm:t>
        <a:bodyPr/>
        <a:lstStyle/>
        <a:p>
          <a:endParaRPr lang="en-US">
            <a:latin typeface="Khmer MEF1" panose="02000506000000020004" pitchFamily="2" charset="0"/>
            <a:cs typeface="Khmer MEF1" panose="02000506000000020004" pitchFamily="2" charset="0"/>
          </a:endParaRPr>
        </a:p>
      </dgm:t>
    </dgm:pt>
    <dgm:pt modelId="{756EAC66-7ED5-4759-BF8B-46213517EFB4}">
      <dgm:prSet/>
      <dgm:spPr/>
      <dgm:t>
        <a:bodyPr/>
        <a:lstStyle/>
        <a:p>
          <a:r>
            <a:rPr lang="km-KH" dirty="0" smtClean="0">
              <a:latin typeface="Khmer MEF1" panose="02000506000000020004" pitchFamily="2" charset="0"/>
              <a:cs typeface="Khmer MEF1" panose="02000506000000020004" pitchFamily="2" charset="0"/>
            </a:rPr>
            <a:t>​</a:t>
          </a:r>
          <a:endParaRPr lang="en-US" dirty="0">
            <a:latin typeface="Khmer MEF1" panose="02000506000000020004" pitchFamily="2" charset="0"/>
            <a:cs typeface="Khmer MEF1" panose="02000506000000020004" pitchFamily="2" charset="0"/>
          </a:endParaRPr>
        </a:p>
      </dgm:t>
    </dgm:pt>
    <dgm:pt modelId="{2074E4F4-BE0F-4456-A3F3-2E1ED91E4C84}" type="parTrans" cxnId="{2439804A-75C4-4438-878C-4FEC076B9510}">
      <dgm:prSet/>
      <dgm:spPr/>
      <dgm:t>
        <a:bodyPr/>
        <a:lstStyle/>
        <a:p>
          <a:endParaRPr lang="en-US">
            <a:latin typeface="Khmer MEF1" panose="02000506000000020004" pitchFamily="2" charset="0"/>
            <a:cs typeface="Khmer MEF1" panose="02000506000000020004" pitchFamily="2" charset="0"/>
          </a:endParaRPr>
        </a:p>
      </dgm:t>
    </dgm:pt>
    <dgm:pt modelId="{852012D8-516C-41CA-8BDB-C4A8B6C4A3DE}" type="sibTrans" cxnId="{2439804A-75C4-4438-878C-4FEC076B9510}">
      <dgm:prSet/>
      <dgm:spPr/>
      <dgm:t>
        <a:bodyPr/>
        <a:lstStyle/>
        <a:p>
          <a:endParaRPr lang="en-US">
            <a:latin typeface="Khmer MEF1" panose="02000506000000020004" pitchFamily="2" charset="0"/>
            <a:cs typeface="Khmer MEF1" panose="02000506000000020004" pitchFamily="2" charset="0"/>
          </a:endParaRPr>
        </a:p>
      </dgm:t>
    </dgm:pt>
    <dgm:pt modelId="{0B8C0E88-A145-4D71-90EE-0DD1DC3ECBF4}">
      <dgm:prSet/>
      <dgm:spPr/>
      <dgm:t>
        <a:bodyPr/>
        <a:lstStyle/>
        <a:p>
          <a:endParaRPr lang="en-US"/>
        </a:p>
      </dgm:t>
    </dgm:pt>
    <dgm:pt modelId="{CC724B23-418E-49A8-8271-ED1619DD03B2}" type="parTrans" cxnId="{0FCA8863-5AD1-4C4F-8983-2293C28648B9}">
      <dgm:prSet/>
      <dgm:spPr/>
      <dgm:t>
        <a:bodyPr/>
        <a:lstStyle/>
        <a:p>
          <a:endParaRPr lang="en-US"/>
        </a:p>
      </dgm:t>
    </dgm:pt>
    <dgm:pt modelId="{E752DFD0-7992-40A6-A9FC-6000390FE983}" type="sibTrans" cxnId="{0FCA8863-5AD1-4C4F-8983-2293C28648B9}">
      <dgm:prSet/>
      <dgm:spPr/>
      <dgm:t>
        <a:bodyPr/>
        <a:lstStyle/>
        <a:p>
          <a:endParaRPr lang="en-US"/>
        </a:p>
      </dgm:t>
    </dgm:pt>
    <dgm:pt modelId="{B27C49A7-A63B-457D-AAF0-1FD2DB4118AF}">
      <dgm:prSet/>
      <dgm:spPr/>
      <dgm:t>
        <a:bodyPr/>
        <a:lstStyle/>
        <a:p>
          <a:endParaRPr lang="en-US"/>
        </a:p>
      </dgm:t>
    </dgm:pt>
    <dgm:pt modelId="{CDEFA8D1-7C52-4498-8F75-C1C9C36EA452}" type="parTrans" cxnId="{3C2E37FA-D158-4D70-8788-2B3FDDCF72BB}">
      <dgm:prSet/>
      <dgm:spPr/>
      <dgm:t>
        <a:bodyPr/>
        <a:lstStyle/>
        <a:p>
          <a:endParaRPr lang="en-US"/>
        </a:p>
      </dgm:t>
    </dgm:pt>
    <dgm:pt modelId="{F9341600-69C4-46C4-AB18-937AE58C3337}" type="sibTrans" cxnId="{3C2E37FA-D158-4D70-8788-2B3FDDCF72BB}">
      <dgm:prSet/>
      <dgm:spPr/>
      <dgm:t>
        <a:bodyPr/>
        <a:lstStyle/>
        <a:p>
          <a:endParaRPr lang="en-US"/>
        </a:p>
      </dgm:t>
    </dgm:pt>
    <dgm:pt modelId="{92915D06-0D76-42F4-AC9A-4EDBF715907A}">
      <dgm:prSet/>
      <dgm:spPr/>
      <dgm:t>
        <a:bodyPr/>
        <a:lstStyle/>
        <a:p>
          <a:endParaRPr lang="en-US"/>
        </a:p>
      </dgm:t>
    </dgm:pt>
    <dgm:pt modelId="{4AFD9822-F6A6-48D1-942A-ADAE4BEF04CB}" type="parTrans" cxnId="{0292B7B6-2404-441A-A3E1-C77B789976D4}">
      <dgm:prSet/>
      <dgm:spPr/>
      <dgm:t>
        <a:bodyPr/>
        <a:lstStyle/>
        <a:p>
          <a:endParaRPr lang="en-US"/>
        </a:p>
      </dgm:t>
    </dgm:pt>
    <dgm:pt modelId="{DDC93582-E511-4F7D-8C00-704E87B441BC}" type="sibTrans" cxnId="{0292B7B6-2404-441A-A3E1-C77B789976D4}">
      <dgm:prSet/>
      <dgm:spPr/>
      <dgm:t>
        <a:bodyPr/>
        <a:lstStyle/>
        <a:p>
          <a:endParaRPr lang="en-US"/>
        </a:p>
      </dgm:t>
    </dgm:pt>
    <dgm:pt modelId="{479CC8DC-5B4F-443F-9557-92D1A5753960}">
      <dgm:prSet/>
      <dgm:spPr/>
      <dgm:t>
        <a:bodyPr/>
        <a:lstStyle/>
        <a:p>
          <a:endParaRPr lang="en-US"/>
        </a:p>
      </dgm:t>
    </dgm:pt>
    <dgm:pt modelId="{E3E5B0AE-AC41-442A-B02E-7597F40577D0}" type="parTrans" cxnId="{EE979977-1925-4F90-A9DC-491C3CD7BC7C}">
      <dgm:prSet/>
      <dgm:spPr/>
      <dgm:t>
        <a:bodyPr/>
        <a:lstStyle/>
        <a:p>
          <a:endParaRPr lang="en-US"/>
        </a:p>
      </dgm:t>
    </dgm:pt>
    <dgm:pt modelId="{3617C555-074A-46B0-8376-9E71F54427AE}" type="sibTrans" cxnId="{EE979977-1925-4F90-A9DC-491C3CD7BC7C}">
      <dgm:prSet/>
      <dgm:spPr/>
      <dgm:t>
        <a:bodyPr/>
        <a:lstStyle/>
        <a:p>
          <a:endParaRPr lang="en-US"/>
        </a:p>
      </dgm:t>
    </dgm:pt>
    <dgm:pt modelId="{EA102BE9-1209-42E8-A874-7278A077FAC5}" type="pres">
      <dgm:prSet presAssocID="{6BCFFF79-08D6-4478-8223-F3E78669AD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CD7F1D-6126-4A94-B3DE-89248D313771}" type="pres">
      <dgm:prSet presAssocID="{64CF1193-D5E6-437B-A5A1-2A2D94DC567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97A3A-5E42-40BE-BDA7-D50A4802B0BC}" type="pres">
      <dgm:prSet presAssocID="{05C38691-59AC-4E5A-B8A6-0DBC4DA9AB4B}" presName="sibTrans" presStyleCnt="0"/>
      <dgm:spPr/>
      <dgm:t>
        <a:bodyPr/>
        <a:lstStyle/>
        <a:p>
          <a:endParaRPr lang="en-US"/>
        </a:p>
      </dgm:t>
    </dgm:pt>
    <dgm:pt modelId="{B9D97DF5-56B6-4934-A814-864FC488966A}" type="pres">
      <dgm:prSet presAssocID="{479CC8DC-5B4F-443F-9557-92D1A5753960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05667-817B-4B01-9270-417DE85DEB1A}" type="pres">
      <dgm:prSet presAssocID="{3617C555-074A-46B0-8376-9E71F54427AE}" presName="sibTrans" presStyleCnt="0"/>
      <dgm:spPr/>
      <dgm:t>
        <a:bodyPr/>
        <a:lstStyle/>
        <a:p>
          <a:endParaRPr lang="en-US"/>
        </a:p>
      </dgm:t>
    </dgm:pt>
    <dgm:pt modelId="{BC13FA7D-40A3-4593-97D0-47D81CD77DD8}" type="pres">
      <dgm:prSet presAssocID="{92915D06-0D76-42F4-AC9A-4EDBF715907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6F15F-25CF-457C-AE00-312D522A9A83}" type="pres">
      <dgm:prSet presAssocID="{DDC93582-E511-4F7D-8C00-704E87B441BC}" presName="sibTrans" presStyleCnt="0"/>
      <dgm:spPr/>
      <dgm:t>
        <a:bodyPr/>
        <a:lstStyle/>
        <a:p>
          <a:endParaRPr lang="en-US"/>
        </a:p>
      </dgm:t>
    </dgm:pt>
    <dgm:pt modelId="{BE656F07-4181-4FF5-99B5-8C670720EEDA}" type="pres">
      <dgm:prSet presAssocID="{B27C49A7-A63B-457D-AAF0-1FD2DB4118AF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23F48-ED9F-46FE-9981-79A7A9443BCC}" type="pres">
      <dgm:prSet presAssocID="{F9341600-69C4-46C4-AB18-937AE58C3337}" presName="sibTrans" presStyleCnt="0"/>
      <dgm:spPr/>
      <dgm:t>
        <a:bodyPr/>
        <a:lstStyle/>
        <a:p>
          <a:endParaRPr lang="en-US"/>
        </a:p>
      </dgm:t>
    </dgm:pt>
    <dgm:pt modelId="{72023E37-6723-4D95-8082-CEC6B850CA66}" type="pres">
      <dgm:prSet presAssocID="{0B8C0E88-A145-4D71-90EE-0DD1DC3ECBF4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7C53B-738C-4A42-8525-23B1F4783099}" type="pres">
      <dgm:prSet presAssocID="{E752DFD0-7992-40A6-A9FC-6000390FE983}" presName="sibTrans" presStyleCnt="0"/>
      <dgm:spPr/>
      <dgm:t>
        <a:bodyPr/>
        <a:lstStyle/>
        <a:p>
          <a:endParaRPr lang="en-US"/>
        </a:p>
      </dgm:t>
    </dgm:pt>
    <dgm:pt modelId="{52AB1372-BF35-4463-A1C2-1781047236C4}" type="pres">
      <dgm:prSet presAssocID="{795AACC2-3CE2-4569-8199-6BBF46E82B2E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66022-C6F9-4E61-B219-16110E7D2A34}" type="pres">
      <dgm:prSet presAssocID="{130E5BA1-B1FA-496F-B45D-479272FF1D35}" presName="sibTrans" presStyleCnt="0"/>
      <dgm:spPr/>
      <dgm:t>
        <a:bodyPr/>
        <a:lstStyle/>
        <a:p>
          <a:endParaRPr lang="en-US"/>
        </a:p>
      </dgm:t>
    </dgm:pt>
    <dgm:pt modelId="{94027CC4-13A5-48F1-AD68-133564D93F9D}" type="pres">
      <dgm:prSet presAssocID="{4E9BEF12-27BE-4542-86D6-C96860A1FB46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4F57E-A8AD-4F76-A452-AE22B30927E7}" type="pres">
      <dgm:prSet presAssocID="{2AE91370-C1F3-40EC-B916-83A9F1331486}" presName="sibTrans" presStyleCnt="0"/>
      <dgm:spPr/>
      <dgm:t>
        <a:bodyPr/>
        <a:lstStyle/>
        <a:p>
          <a:endParaRPr lang="en-US"/>
        </a:p>
      </dgm:t>
    </dgm:pt>
    <dgm:pt modelId="{D6FE34A0-5115-4290-9D57-96447F9EDC2D}" type="pres">
      <dgm:prSet presAssocID="{62DFD6C8-75F7-454A-8A29-F1D690D2C5C8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A3E1A-4D89-4C1E-988D-7811F72EF38C}" type="pres">
      <dgm:prSet presAssocID="{F11066AA-0A8F-4B10-A0EC-EABCFFB23D0C}" presName="sibTrans" presStyleCnt="0"/>
      <dgm:spPr/>
      <dgm:t>
        <a:bodyPr/>
        <a:lstStyle/>
        <a:p>
          <a:endParaRPr lang="en-US"/>
        </a:p>
      </dgm:t>
    </dgm:pt>
    <dgm:pt modelId="{E5F7243A-5A0F-4BEF-80A4-08F359BE78C7}" type="pres">
      <dgm:prSet presAssocID="{8B773C59-289F-4CF1-AF3F-AB766A54B87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D3E65-FDE1-49F2-86FF-243436A102C9}" type="pres">
      <dgm:prSet presAssocID="{FF613E5B-DBAD-4005-84D1-D27FD0B5418F}" presName="sibTrans" presStyleCnt="0"/>
      <dgm:spPr/>
      <dgm:t>
        <a:bodyPr/>
        <a:lstStyle/>
        <a:p>
          <a:endParaRPr lang="en-US"/>
        </a:p>
      </dgm:t>
    </dgm:pt>
    <dgm:pt modelId="{FF972333-B12B-46CB-AD73-C0BB6356C1AE}" type="pres">
      <dgm:prSet presAssocID="{756EAC66-7ED5-4759-BF8B-46213517EFB4}" presName="node" presStyleLbl="node1" presStyleIdx="9" presStyleCnt="10" custLinFactNeighborY="-1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92B95-3B91-44C2-BBDF-A2ADF867B199}" srcId="{6BCFFF79-08D6-4478-8223-F3E78669ADF1}" destId="{8B773C59-289F-4CF1-AF3F-AB766A54B879}" srcOrd="8" destOrd="0" parTransId="{511B49C1-C025-4581-B957-A3F1250BE13F}" sibTransId="{FF613E5B-DBAD-4005-84D1-D27FD0B5418F}"/>
    <dgm:cxn modelId="{2439804A-75C4-4438-878C-4FEC076B9510}" srcId="{6BCFFF79-08D6-4478-8223-F3E78669ADF1}" destId="{756EAC66-7ED5-4759-BF8B-46213517EFB4}" srcOrd="9" destOrd="0" parTransId="{2074E4F4-BE0F-4456-A3F3-2E1ED91E4C84}" sibTransId="{852012D8-516C-41CA-8BDB-C4A8B6C4A3DE}"/>
    <dgm:cxn modelId="{3C2E37FA-D158-4D70-8788-2B3FDDCF72BB}" srcId="{6BCFFF79-08D6-4478-8223-F3E78669ADF1}" destId="{B27C49A7-A63B-457D-AAF0-1FD2DB4118AF}" srcOrd="3" destOrd="0" parTransId="{CDEFA8D1-7C52-4498-8F75-C1C9C36EA452}" sibTransId="{F9341600-69C4-46C4-AB18-937AE58C3337}"/>
    <dgm:cxn modelId="{0FCA8863-5AD1-4C4F-8983-2293C28648B9}" srcId="{6BCFFF79-08D6-4478-8223-F3E78669ADF1}" destId="{0B8C0E88-A145-4D71-90EE-0DD1DC3ECBF4}" srcOrd="4" destOrd="0" parTransId="{CC724B23-418E-49A8-8271-ED1619DD03B2}" sibTransId="{E752DFD0-7992-40A6-A9FC-6000390FE983}"/>
    <dgm:cxn modelId="{953849BC-6605-4A50-9048-9E902BF4EEB7}" srcId="{6BCFFF79-08D6-4478-8223-F3E78669ADF1}" destId="{795AACC2-3CE2-4569-8199-6BBF46E82B2E}" srcOrd="5" destOrd="0" parTransId="{097304CE-62AE-4015-BC70-2419F80982A8}" sibTransId="{130E5BA1-B1FA-496F-B45D-479272FF1D35}"/>
    <dgm:cxn modelId="{07A5A0F4-8CA2-4911-9113-218F4658966D}" type="presOf" srcId="{8B773C59-289F-4CF1-AF3F-AB766A54B879}" destId="{E5F7243A-5A0F-4BEF-80A4-08F359BE78C7}" srcOrd="0" destOrd="0" presId="urn:microsoft.com/office/officeart/2005/8/layout/hList6"/>
    <dgm:cxn modelId="{8F08DB68-8EC4-40B4-9763-4918C860B314}" srcId="{6BCFFF79-08D6-4478-8223-F3E78669ADF1}" destId="{4E9BEF12-27BE-4542-86D6-C96860A1FB46}" srcOrd="6" destOrd="0" parTransId="{9EDC395E-4B14-4278-9134-EF89223CE6BC}" sibTransId="{2AE91370-C1F3-40EC-B916-83A9F1331486}"/>
    <dgm:cxn modelId="{2904DBAB-C5EC-417C-B819-B36DD991D6EB}" type="presOf" srcId="{62DFD6C8-75F7-454A-8A29-F1D690D2C5C8}" destId="{D6FE34A0-5115-4290-9D57-96447F9EDC2D}" srcOrd="0" destOrd="0" presId="urn:microsoft.com/office/officeart/2005/8/layout/hList6"/>
    <dgm:cxn modelId="{F0930E99-0332-4253-A2E9-CBE143A5FD2B}" type="presOf" srcId="{479CC8DC-5B4F-443F-9557-92D1A5753960}" destId="{B9D97DF5-56B6-4934-A814-864FC488966A}" srcOrd="0" destOrd="0" presId="urn:microsoft.com/office/officeart/2005/8/layout/hList6"/>
    <dgm:cxn modelId="{EE979977-1925-4F90-A9DC-491C3CD7BC7C}" srcId="{6BCFFF79-08D6-4478-8223-F3E78669ADF1}" destId="{479CC8DC-5B4F-443F-9557-92D1A5753960}" srcOrd="1" destOrd="0" parTransId="{E3E5B0AE-AC41-442A-B02E-7597F40577D0}" sibTransId="{3617C555-074A-46B0-8376-9E71F54427AE}"/>
    <dgm:cxn modelId="{2C7B9884-03B6-4545-A3CA-EA0F7A9475F5}" type="presOf" srcId="{0B8C0E88-A145-4D71-90EE-0DD1DC3ECBF4}" destId="{72023E37-6723-4D95-8082-CEC6B850CA66}" srcOrd="0" destOrd="0" presId="urn:microsoft.com/office/officeart/2005/8/layout/hList6"/>
    <dgm:cxn modelId="{E4FA0B06-58D1-450A-9C16-9E57C519870E}" type="presOf" srcId="{756EAC66-7ED5-4759-BF8B-46213517EFB4}" destId="{FF972333-B12B-46CB-AD73-C0BB6356C1AE}" srcOrd="0" destOrd="0" presId="urn:microsoft.com/office/officeart/2005/8/layout/hList6"/>
    <dgm:cxn modelId="{CEC6B6F1-916B-4C32-BC01-191788E85398}" srcId="{6BCFFF79-08D6-4478-8223-F3E78669ADF1}" destId="{62DFD6C8-75F7-454A-8A29-F1D690D2C5C8}" srcOrd="7" destOrd="0" parTransId="{3C584754-624E-43BE-8405-6453D67FFE17}" sibTransId="{F11066AA-0A8F-4B10-A0EC-EABCFFB23D0C}"/>
    <dgm:cxn modelId="{B62ED8E9-94EB-4A77-B8CB-AC3B8A7DE8C5}" type="presOf" srcId="{64CF1193-D5E6-437B-A5A1-2A2D94DC5678}" destId="{FCCD7F1D-6126-4A94-B3DE-89248D313771}" srcOrd="0" destOrd="0" presId="urn:microsoft.com/office/officeart/2005/8/layout/hList6"/>
    <dgm:cxn modelId="{516046C7-0D46-4CA6-9B94-E8619F1610CA}" type="presOf" srcId="{4E9BEF12-27BE-4542-86D6-C96860A1FB46}" destId="{94027CC4-13A5-48F1-AD68-133564D93F9D}" srcOrd="0" destOrd="0" presId="urn:microsoft.com/office/officeart/2005/8/layout/hList6"/>
    <dgm:cxn modelId="{9A329F26-A22C-43D1-B1DC-A9AFFBFF7FD0}" type="presOf" srcId="{92915D06-0D76-42F4-AC9A-4EDBF715907A}" destId="{BC13FA7D-40A3-4593-97D0-47D81CD77DD8}" srcOrd="0" destOrd="0" presId="urn:microsoft.com/office/officeart/2005/8/layout/hList6"/>
    <dgm:cxn modelId="{56723D87-BA82-4F2C-9B82-55C93CA64FA6}" type="presOf" srcId="{795AACC2-3CE2-4569-8199-6BBF46E82B2E}" destId="{52AB1372-BF35-4463-A1C2-1781047236C4}" srcOrd="0" destOrd="0" presId="urn:microsoft.com/office/officeart/2005/8/layout/hList6"/>
    <dgm:cxn modelId="{EE01CC99-D7E2-4761-87F4-F2D206B03FDA}" srcId="{6BCFFF79-08D6-4478-8223-F3E78669ADF1}" destId="{64CF1193-D5E6-437B-A5A1-2A2D94DC5678}" srcOrd="0" destOrd="0" parTransId="{E949A20B-5D35-4892-A96B-76E32A143B6E}" sibTransId="{05C38691-59AC-4E5A-B8A6-0DBC4DA9AB4B}"/>
    <dgm:cxn modelId="{0292B7B6-2404-441A-A3E1-C77B789976D4}" srcId="{6BCFFF79-08D6-4478-8223-F3E78669ADF1}" destId="{92915D06-0D76-42F4-AC9A-4EDBF715907A}" srcOrd="2" destOrd="0" parTransId="{4AFD9822-F6A6-48D1-942A-ADAE4BEF04CB}" sibTransId="{DDC93582-E511-4F7D-8C00-704E87B441BC}"/>
    <dgm:cxn modelId="{D2E20F81-F6C2-464F-8FA5-A136E880E634}" type="presOf" srcId="{B27C49A7-A63B-457D-AAF0-1FD2DB4118AF}" destId="{BE656F07-4181-4FF5-99B5-8C670720EEDA}" srcOrd="0" destOrd="0" presId="urn:microsoft.com/office/officeart/2005/8/layout/hList6"/>
    <dgm:cxn modelId="{BCF2E7CE-ED9D-4D55-B128-4A6A384E85A0}" type="presOf" srcId="{6BCFFF79-08D6-4478-8223-F3E78669ADF1}" destId="{EA102BE9-1209-42E8-A874-7278A077FAC5}" srcOrd="0" destOrd="0" presId="urn:microsoft.com/office/officeart/2005/8/layout/hList6"/>
    <dgm:cxn modelId="{636ED2F7-15AA-49D0-9166-95150C08C9B0}" type="presParOf" srcId="{EA102BE9-1209-42E8-A874-7278A077FAC5}" destId="{FCCD7F1D-6126-4A94-B3DE-89248D313771}" srcOrd="0" destOrd="0" presId="urn:microsoft.com/office/officeart/2005/8/layout/hList6"/>
    <dgm:cxn modelId="{0BFAEDA9-2C95-428E-A2EB-A334750CD2F9}" type="presParOf" srcId="{EA102BE9-1209-42E8-A874-7278A077FAC5}" destId="{3D897A3A-5E42-40BE-BDA7-D50A4802B0BC}" srcOrd="1" destOrd="0" presId="urn:microsoft.com/office/officeart/2005/8/layout/hList6"/>
    <dgm:cxn modelId="{30E3DB18-7745-4BB6-A584-9415030336DE}" type="presParOf" srcId="{EA102BE9-1209-42E8-A874-7278A077FAC5}" destId="{B9D97DF5-56B6-4934-A814-864FC488966A}" srcOrd="2" destOrd="0" presId="urn:microsoft.com/office/officeart/2005/8/layout/hList6"/>
    <dgm:cxn modelId="{B5B02E76-89D5-455A-A9BB-2A0E0D3C1EA0}" type="presParOf" srcId="{EA102BE9-1209-42E8-A874-7278A077FAC5}" destId="{A0E05667-817B-4B01-9270-417DE85DEB1A}" srcOrd="3" destOrd="0" presId="urn:microsoft.com/office/officeart/2005/8/layout/hList6"/>
    <dgm:cxn modelId="{EF1BED6B-EE5B-4518-B5EA-2528828CA1F1}" type="presParOf" srcId="{EA102BE9-1209-42E8-A874-7278A077FAC5}" destId="{BC13FA7D-40A3-4593-97D0-47D81CD77DD8}" srcOrd="4" destOrd="0" presId="urn:microsoft.com/office/officeart/2005/8/layout/hList6"/>
    <dgm:cxn modelId="{6CB1DED1-6A14-4F46-96B0-25E18EFD7A46}" type="presParOf" srcId="{EA102BE9-1209-42E8-A874-7278A077FAC5}" destId="{7726F15F-25CF-457C-AE00-312D522A9A83}" srcOrd="5" destOrd="0" presId="urn:microsoft.com/office/officeart/2005/8/layout/hList6"/>
    <dgm:cxn modelId="{5511E11B-F2F8-4177-9A84-A7EADDF69FC7}" type="presParOf" srcId="{EA102BE9-1209-42E8-A874-7278A077FAC5}" destId="{BE656F07-4181-4FF5-99B5-8C670720EEDA}" srcOrd="6" destOrd="0" presId="urn:microsoft.com/office/officeart/2005/8/layout/hList6"/>
    <dgm:cxn modelId="{D2E19B4C-60D2-4D9A-A004-6E153AD09FB7}" type="presParOf" srcId="{EA102BE9-1209-42E8-A874-7278A077FAC5}" destId="{26023F48-ED9F-46FE-9981-79A7A9443BCC}" srcOrd="7" destOrd="0" presId="urn:microsoft.com/office/officeart/2005/8/layout/hList6"/>
    <dgm:cxn modelId="{D2246A7D-E21B-43F6-AD8F-0BE6E538B94A}" type="presParOf" srcId="{EA102BE9-1209-42E8-A874-7278A077FAC5}" destId="{72023E37-6723-4D95-8082-CEC6B850CA66}" srcOrd="8" destOrd="0" presId="urn:microsoft.com/office/officeart/2005/8/layout/hList6"/>
    <dgm:cxn modelId="{DCEC8287-AED5-411F-A3CF-07E7AD658A6C}" type="presParOf" srcId="{EA102BE9-1209-42E8-A874-7278A077FAC5}" destId="{19E7C53B-738C-4A42-8525-23B1F4783099}" srcOrd="9" destOrd="0" presId="urn:microsoft.com/office/officeart/2005/8/layout/hList6"/>
    <dgm:cxn modelId="{06DFE987-D5CA-4335-AE80-A3F0455429B5}" type="presParOf" srcId="{EA102BE9-1209-42E8-A874-7278A077FAC5}" destId="{52AB1372-BF35-4463-A1C2-1781047236C4}" srcOrd="10" destOrd="0" presId="urn:microsoft.com/office/officeart/2005/8/layout/hList6"/>
    <dgm:cxn modelId="{0FF8813F-D755-43E2-8BD2-7226F0ED6446}" type="presParOf" srcId="{EA102BE9-1209-42E8-A874-7278A077FAC5}" destId="{2A566022-C6F9-4E61-B219-16110E7D2A34}" srcOrd="11" destOrd="0" presId="urn:microsoft.com/office/officeart/2005/8/layout/hList6"/>
    <dgm:cxn modelId="{3E82D726-BA6D-411D-833E-7A4C0F46EC84}" type="presParOf" srcId="{EA102BE9-1209-42E8-A874-7278A077FAC5}" destId="{94027CC4-13A5-48F1-AD68-133564D93F9D}" srcOrd="12" destOrd="0" presId="urn:microsoft.com/office/officeart/2005/8/layout/hList6"/>
    <dgm:cxn modelId="{7B75CA4E-AF09-4002-9DB1-D7BC760DF72C}" type="presParOf" srcId="{EA102BE9-1209-42E8-A874-7278A077FAC5}" destId="{31F4F57E-A8AD-4F76-A452-AE22B30927E7}" srcOrd="13" destOrd="0" presId="urn:microsoft.com/office/officeart/2005/8/layout/hList6"/>
    <dgm:cxn modelId="{1CD144AF-67E9-406A-A24A-E503841EB0B5}" type="presParOf" srcId="{EA102BE9-1209-42E8-A874-7278A077FAC5}" destId="{D6FE34A0-5115-4290-9D57-96447F9EDC2D}" srcOrd="14" destOrd="0" presId="urn:microsoft.com/office/officeart/2005/8/layout/hList6"/>
    <dgm:cxn modelId="{9A1F0BCC-06E6-4403-A935-48AFC73D7B25}" type="presParOf" srcId="{EA102BE9-1209-42E8-A874-7278A077FAC5}" destId="{26DA3E1A-4D89-4C1E-988D-7811F72EF38C}" srcOrd="15" destOrd="0" presId="urn:microsoft.com/office/officeart/2005/8/layout/hList6"/>
    <dgm:cxn modelId="{4D93497D-8AC6-4489-BE5C-1122C6C58C32}" type="presParOf" srcId="{EA102BE9-1209-42E8-A874-7278A077FAC5}" destId="{E5F7243A-5A0F-4BEF-80A4-08F359BE78C7}" srcOrd="16" destOrd="0" presId="urn:microsoft.com/office/officeart/2005/8/layout/hList6"/>
    <dgm:cxn modelId="{95C3B44A-16A1-4D2D-B10F-09A62BDA0C8E}" type="presParOf" srcId="{EA102BE9-1209-42E8-A874-7278A077FAC5}" destId="{709D3E65-FDE1-49F2-86FF-243436A102C9}" srcOrd="17" destOrd="0" presId="urn:microsoft.com/office/officeart/2005/8/layout/hList6"/>
    <dgm:cxn modelId="{B46C0EC0-3D2F-421B-BDDC-5C6C3BC50F3F}" type="presParOf" srcId="{EA102BE9-1209-42E8-A874-7278A077FAC5}" destId="{FF972333-B12B-46CB-AD73-C0BB6356C1AE}" srcOrd="1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13389" cy="4660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849" y="3"/>
            <a:ext cx="3013389" cy="4660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042FC-078B-413A-8789-047517C3F403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41585"/>
            <a:ext cx="3013389" cy="4660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849" y="8841585"/>
            <a:ext cx="3013389" cy="4660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6DE82-49D1-48B3-8B5D-B57A0705F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556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3764" cy="4654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4" cy="4654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E9BE66F-65E9-482A-B7F2-27557F500F2B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421825"/>
            <a:ext cx="5563870" cy="418909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42030"/>
            <a:ext cx="3013764" cy="46545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842030"/>
            <a:ext cx="3013764" cy="46545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86F5621-79FB-4C1C-ACA8-6437E83B1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86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F5621-79FB-4C1C-ACA8-6437E83B14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192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F5621-79FB-4C1C-ACA8-6437E83B149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500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F5621-79FB-4C1C-ACA8-6437E83B149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201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F5621-79FB-4C1C-ACA8-6437E83B149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78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F5621-79FB-4C1C-ACA8-6437E83B149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090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F5621-79FB-4C1C-ACA8-6437E83B149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400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F5621-79FB-4C1C-ACA8-6437E83B149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19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F5621-79FB-4C1C-ACA8-6437E83B149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38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F5621-79FB-4C1C-ACA8-6437E83B149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185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F5621-79FB-4C1C-ACA8-6437E83B149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382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F5621-79FB-4C1C-ACA8-6437E83B149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176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F5621-79FB-4C1C-ACA8-6437E83B149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25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27 MAR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Saravuth_SCMeeting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333500"/>
            <a:ext cx="12192000" cy="55245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40041" y="90716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19200" y="22733"/>
            <a:ext cx="10952364" cy="131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m-KH" sz="2400" b="0" dirty="0" smtClean="0">
                <a:solidFill>
                  <a:srgbClr val="00B050"/>
                </a:solidFill>
                <a:latin typeface="Khmer MEF2" panose="02000506000000020004" pitchFamily="2" charset="0"/>
                <a:ea typeface="Times New Roman" panose="02020603050405020304" pitchFamily="18" charset="0"/>
                <a:cs typeface="Khmer MEF2" panose="02000506000000020004" pitchFamily="2" charset="0"/>
              </a:rPr>
              <a:t>សិក្ខាសាលា</a:t>
            </a:r>
            <a:endParaRPr lang="en-US" sz="2400" b="0" dirty="0" smtClean="0">
              <a:solidFill>
                <a:srgbClr val="00B050"/>
              </a:solidFill>
              <a:latin typeface="Khmer MEF2" panose="02000506000000020004" pitchFamily="2" charset="0"/>
              <a:ea typeface="Times New Roman" panose="02020603050405020304" pitchFamily="18" charset="0"/>
              <a:cs typeface="Khmer MEF2" panose="0200050600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ca-ES" sz="2400" b="0" dirty="0" smtClean="0">
                <a:solidFill>
                  <a:srgbClr val="00B050"/>
                </a:solidFill>
                <a:latin typeface="Khmer MEF2" panose="02000506000000020004" pitchFamily="2" charset="0"/>
                <a:ea typeface="Times New Roman" panose="02020603050405020304" pitchFamily="18" charset="0"/>
                <a:cs typeface="Khmer MEF2" panose="02000506000000020004" pitchFamily="2" charset="0"/>
              </a:rPr>
              <a:t>​​</a:t>
            </a:r>
            <a:r>
              <a:rPr lang="en-US" sz="2400" b="0" dirty="0" smtClean="0">
                <a:solidFill>
                  <a:srgbClr val="00B050"/>
                </a:solidFill>
                <a:latin typeface="Khmer MEF2" panose="02000506000000020004" pitchFamily="2" charset="0"/>
                <a:ea typeface="Times New Roman" panose="02020603050405020304" pitchFamily="18" charset="0"/>
                <a:cs typeface="Khmer MEF2" panose="02000506000000020004" pitchFamily="2" charset="0"/>
              </a:rPr>
              <a:t>​</a:t>
            </a:r>
            <a:r>
              <a:rPr lang="km-KH" sz="2400" b="0" dirty="0" smtClean="0">
                <a:solidFill>
                  <a:srgbClr val="00B050"/>
                </a:solidFill>
                <a:latin typeface="Khmer MEF2" panose="02000506000000020004" pitchFamily="2" charset="0"/>
                <a:ea typeface="Times New Roman" panose="02020603050405020304" pitchFamily="18" charset="0"/>
                <a:cs typeface="Khmer MEF2" panose="02000506000000020004" pitchFamily="2" charset="0"/>
              </a:rPr>
              <a:t>ស្តីពី</a:t>
            </a:r>
            <a:r>
              <a:rPr lang="ca-ES" sz="2400" b="0" dirty="0" smtClean="0">
                <a:solidFill>
                  <a:srgbClr val="00B050"/>
                </a:solidFill>
                <a:latin typeface="Khmer MEF2" panose="02000506000000020004" pitchFamily="2" charset="0"/>
                <a:ea typeface="Times New Roman" panose="02020603050405020304" pitchFamily="18" charset="0"/>
                <a:cs typeface="Khmer MEF2" panose="02000506000000020004" pitchFamily="2" charset="0"/>
              </a:rPr>
              <a:t>​​​​​​​​​​​​​​​</a:t>
            </a:r>
            <a:r>
              <a:rPr lang="km-KH" sz="2400" b="0" dirty="0" smtClean="0">
                <a:solidFill>
                  <a:srgbClr val="00B050"/>
                </a:solidFill>
                <a:latin typeface="Khmer MEF2" panose="02000506000000020004" pitchFamily="2" charset="0"/>
                <a:ea typeface="Times New Roman" panose="02020603050405020304" pitchFamily="18" charset="0"/>
                <a:cs typeface="Khmer MEF2" panose="02000506000000020004" pitchFamily="2" charset="0"/>
              </a:rPr>
              <a:t>ការបង្កើនភាពជាម្ចាស់​លើការងារកែទម្រង់​​ការគ្រប់គ្រង​ហិរញ្ញវត្ថុសាធារណៈ</a:t>
            </a:r>
            <a:endParaRPr lang="ca-ES" sz="2400" b="0" dirty="0" smtClean="0">
              <a:solidFill>
                <a:srgbClr val="00B05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854441" y="56388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sz="2000" dirty="0">
              <a:solidFill>
                <a:schemeClr val="bg1"/>
              </a:solidFill>
              <a:latin typeface="Khmer MEF1" pitchFamily="2" charset="0"/>
              <a:cs typeface="Khmer MEF1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6800" y="4343400"/>
            <a:ext cx="751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18" y="22733"/>
            <a:ext cx="1113971" cy="11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44947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19" y="22734"/>
            <a:ext cx="766482" cy="76648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29031" y="9071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838200"/>
            <a:ext cx="12184828" cy="2563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82012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91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9AAE7-6AE3-4BD9-9001-2C5AF0138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91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6911" y="4594387"/>
            <a:ext cx="10498178" cy="20159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km-KH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MEF2" panose="02000506000000020004" pitchFamily="2" charset="0"/>
                <a:cs typeface="Khmer MEF2" panose="02000506000000020004" pitchFamily="2" charset="0"/>
              </a:rPr>
              <a:t>អគ្គលេខាធិការដ្ឋាន </a:t>
            </a:r>
            <a:br>
              <a:rPr lang="km-KH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MEF2" panose="02000506000000020004" pitchFamily="2" charset="0"/>
                <a:cs typeface="Khmer MEF2" panose="02000506000000020004" pitchFamily="2" charset="0"/>
              </a:rPr>
            </a:br>
            <a:r>
              <a:rPr lang="km-KH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MEF2" panose="02000506000000020004" pitchFamily="2" charset="0"/>
                <a:cs typeface="Khmer MEF2" panose="02000506000000020004" pitchFamily="2" charset="0"/>
              </a:rPr>
              <a:t>គណៈកម្មាធ</a:t>
            </a:r>
            <a:r>
              <a:rPr lang="km-KH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MEF2" panose="02000506000000020004" pitchFamily="2" charset="0"/>
                <a:cs typeface="Khmer MEF2" panose="02000506000000020004" pitchFamily="2" charset="0"/>
              </a:rPr>
              <a:t>ិ</a:t>
            </a:r>
            <a:r>
              <a:rPr lang="km-KH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MEF2" panose="02000506000000020004" pitchFamily="2" charset="0"/>
                <a:cs typeface="Khmer MEF2" panose="02000506000000020004" pitchFamily="2" charset="0"/>
              </a:rPr>
              <a:t>ការដឹកនាំការងារកែទម្រង់ការគ្រប់គ្រងហិរញ្ញវត្ថុសាធារណៈ</a:t>
            </a:r>
          </a:p>
          <a:p>
            <a:pPr algn="ctr">
              <a:lnSpc>
                <a:spcPts val="5000"/>
              </a:lnSpc>
            </a:pPr>
            <a:r>
              <a:rPr lang="km-KH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MEF1" panose="02000506000000020004" pitchFamily="2" charset="0"/>
                <a:cs typeface="Khmer MEF1" panose="02000506000000020004" pitchFamily="2" charset="0"/>
              </a:rPr>
              <a:t>ថ្ងៃ</a:t>
            </a:r>
            <a:r>
              <a:rPr lang="km-KH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MEF1" panose="02000506000000020004" pitchFamily="2" charset="0"/>
                <a:cs typeface="Khmer MEF1" panose="02000506000000020004" pitchFamily="2" charset="0"/>
              </a:rPr>
              <a:t>ទី៤ ខែវិច្ឆិកា </a:t>
            </a:r>
            <a:r>
              <a:rPr lang="km-KH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MEF1" panose="02000506000000020004" pitchFamily="2" charset="0"/>
                <a:cs typeface="Khmer MEF1" panose="02000506000000020004" pitchFamily="2" charset="0"/>
              </a:rPr>
              <a:t>ឆ្នាំ</a:t>
            </a:r>
            <a:r>
              <a:rPr lang="km-KH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MEF1" panose="02000506000000020004" pitchFamily="2" charset="0"/>
                <a:cs typeface="Khmer MEF1" panose="02000506000000020004" pitchFamily="2" charset="0"/>
              </a:rPr>
              <a:t>២០១៦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339" y="2750403"/>
            <a:ext cx="11606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m-KH" sz="4400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MEF2" panose="02000506000000020004" pitchFamily="2" charset="0"/>
                <a:cs typeface="Khmer MEF2" panose="02000506000000020004" pitchFamily="2" charset="0"/>
              </a:rPr>
              <a:t>កម្មវិធីកែទម្រង់ការគ្រប់គ្រងហិរញ្ញវត្ថុសាធារណៈ</a:t>
            </a:r>
            <a:endParaRPr lang="en-US" sz="4400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0"/>
            <a:ext cx="10896600" cy="1295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9800" y="-59960"/>
            <a:ext cx="8571577" cy="13311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</a:pPr>
            <a:r>
              <a:rPr lang="km-KH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MEF2" pitchFamily="2" charset="0"/>
                <a:ea typeface="Times New Roman" pitchFamily="18" charset="0"/>
                <a:cs typeface="Khmer MEF2" pitchFamily="2" charset="0"/>
              </a:rPr>
              <a:t>វគ្គបណ្តុះបណ្តាល​ស្តីពី​ការជំរុញកំណែទម្រង់​អភិបាលកិច្ចល្អ</a:t>
            </a:r>
            <a:endParaRPr lang="en-US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MEF2" pitchFamily="2" charset="0"/>
              <a:cs typeface="Khmer MEF2" pitchFamily="2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</a:pPr>
            <a:r>
              <a:rPr lang="km-KH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MEF2" pitchFamily="2" charset="0"/>
                <a:ea typeface="Times New Roman" pitchFamily="18" charset="0"/>
                <a:cs typeface="Khmer MEF2" pitchFamily="2" charset="0"/>
              </a:rPr>
              <a:t>សម្រាប់​មន្រ្តីរាជការកម្រិតជាន់ខ្ពស់</a:t>
            </a:r>
            <a:endParaRPr lang="ca-ES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457200" y="228601"/>
          <a:ext cx="11506200" cy="6400800"/>
        </p:xfrm>
        <a:graphic>
          <a:graphicData uri="http://schemas.openxmlformats.org/presentationml/2006/ole">
            <p:oleObj spid="_x0000_s4099" name="Acrobat Document" r:id="rId3" imgW="10695600" imgH="75582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2400"/>
            <a:ext cx="10498178" cy="13747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km-KH" sz="3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</a:t>
            </a:r>
            <a:r>
              <a:rPr lang="km-KH" sz="36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វិសាលភាពនៃការអនុវត្ត (២)</a:t>
            </a: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  <a:p>
            <a:pPr algn="ctr">
              <a:lnSpc>
                <a:spcPts val="5000"/>
              </a:lnSpc>
            </a:pP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066800"/>
            <a:ext cx="10972800" cy="579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600"/>
              </a:lnSpc>
              <a:buFont typeface="Arial" pitchFamily="34" charset="0"/>
              <a:buNone/>
            </a:pPr>
            <a:r>
              <a:rPr lang="km-KH" altLang="en-US" dirty="0" smtClean="0">
                <a:solidFill>
                  <a:prstClr val="black"/>
                </a:solidFill>
                <a:latin typeface="Khmer OS Battambang" panose="02000500000000000000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8754894"/>
              </p:ext>
            </p:extLst>
          </p:nvPr>
        </p:nvGraphicFramePr>
        <p:xfrm>
          <a:off x="152400" y="1219200"/>
          <a:ext cx="11887201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1981200"/>
                <a:gridCol w="4876801"/>
              </a:tblGrid>
              <a:tr h="762000">
                <a:tc gridSpan="3">
                  <a:txBody>
                    <a:bodyPr/>
                    <a:lstStyle/>
                    <a:p>
                      <a:pPr marL="91440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rgbClr val="0000FF"/>
                        </a:solidFill>
                        <a:latin typeface="Khmer MEF2" panose="02000506000000020004" pitchFamily="2" charset="0"/>
                        <a:cs typeface="Khmer MEF2" panose="02000506000000020004" pitchFamily="2" charset="0"/>
                      </a:endParaRPr>
                    </a:p>
                    <a:p>
                      <a:pPr marL="91440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2000" b="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cs typeface="Khmer MEF2" panose="02000506000000020004" pitchFamily="2" charset="0"/>
                        </a:rPr>
                        <a:t>វិសាលភាព ២៖ កែលម្អប្រព័ន្ធថវិកា</a:t>
                      </a:r>
                      <a:endParaRPr lang="en-US" sz="2000" b="0" cap="none" spc="0" dirty="0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Khmer MEF2" panose="02000506000000020004" pitchFamily="2" charset="0"/>
                        <a:cs typeface="Khmer MEF2" panose="02000506000000020004" pitchFamily="2" charset="0"/>
                      </a:endParaRPr>
                    </a:p>
                    <a:p>
                      <a:pPr lvl="2"/>
                      <a:endParaRPr lang="en-US" sz="2000" b="0" dirty="0">
                        <a:solidFill>
                          <a:srgbClr val="0000FF"/>
                        </a:solidFill>
                        <a:latin typeface="Khmer MEF1" panose="02000506000000020004" pitchFamily="2" charset="0"/>
                        <a:cs typeface="Khmer MEF1" panose="02000506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395288" indent="-395288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km-KH" sz="2400" dirty="0" smtClean="0"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ប្រព័ន្ធថវិកាផ្តោតលើធាតុចូលនិង</a:t>
                      </a:r>
                      <a:r>
                        <a:rPr lang="en-US" sz="2400" dirty="0" smtClean="0"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       </a:t>
                      </a:r>
                      <a:r>
                        <a:rPr lang="km-KH" sz="2400" dirty="0" smtClean="0"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មជ្ឈការ</a:t>
                      </a:r>
                      <a:endParaRPr lang="en-US" sz="2400" dirty="0" smtClean="0">
                        <a:latin typeface="Khmer MEF1" panose="02000506000000020004" pitchFamily="2" charset="0"/>
                        <a:cs typeface="Khmer MEF1" panose="02000506000000020004" pitchFamily="2" charset="0"/>
                      </a:endParaRPr>
                    </a:p>
                    <a:p>
                      <a:pPr marL="395288" indent="-395288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km-KH" sz="2400" dirty="0" smtClean="0"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ការរៀបចំថវិកាតាមជំពូក</a:t>
                      </a:r>
                      <a:r>
                        <a:rPr lang="km-KH" sz="2400" baseline="0" dirty="0" smtClean="0"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 គណនី អនុគណនី (</a:t>
                      </a:r>
                      <a:r>
                        <a:rPr lang="en-US" sz="2400" baseline="0" dirty="0" smtClean="0"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Budget Line items</a:t>
                      </a:r>
                      <a:r>
                        <a:rPr lang="km-KH" sz="2400" baseline="0" dirty="0" smtClean="0"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)</a:t>
                      </a:r>
                      <a:endParaRPr lang="km-KH" sz="2400" dirty="0" smtClean="0">
                        <a:latin typeface="Khmer MEF1" panose="02000506000000020004" pitchFamily="2" charset="0"/>
                        <a:cs typeface="Khmer MEF1" panose="02000506000000020004" pitchFamily="2" charset="0"/>
                      </a:endParaRPr>
                    </a:p>
                    <a:p>
                      <a:pPr algn="just"/>
                      <a:endParaRPr lang="en-US" sz="20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sz="2000" b="0" dirty="0">
                        <a:solidFill>
                          <a:srgbClr val="0000FF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5288" indent="-395288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km-KH" sz="2400" dirty="0" smtClean="0"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ប្រព័ន្ធថវិកានិងការគ្រប់គ្រងដែល​  ផ្តោតលើធាតុចេញ (លទ្ធផលនិងសមិទ្ធកម្ម) ព្រមទាំងមានលក្ខណៈ     វិសហ  មជ្ឈការនិងវិមជ្ឈការសមស្រប</a:t>
                      </a:r>
                      <a:endParaRPr lang="en-US" sz="2400" dirty="0" smtClean="0">
                        <a:latin typeface="Khmer MEF1" panose="02000506000000020004" pitchFamily="2" charset="0"/>
                        <a:cs typeface="Khmer MEF1" panose="02000506000000020004" pitchFamily="2" charset="0"/>
                      </a:endParaRPr>
                    </a:p>
                    <a:p>
                      <a:pPr marL="395288" indent="-395288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km-KH" sz="2400" dirty="0" smtClean="0"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ផែនការយុទ្ធសាស្ត្រថវិកា ថវិកាកម្មវិធី</a:t>
                      </a:r>
                    </a:p>
                    <a:p>
                      <a:endParaRPr lang="en-US" sz="20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272088" y="2270395"/>
            <a:ext cx="1676400" cy="4206605"/>
            <a:chOff x="5272088" y="2241819"/>
            <a:chExt cx="1676400" cy="420660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2088" y="2241819"/>
              <a:ext cx="426757" cy="420660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715000" y="3505200"/>
              <a:ext cx="1233488" cy="1762126"/>
              <a:chOff x="5791199" y="3724274"/>
              <a:chExt cx="1233488" cy="1762126"/>
            </a:xfrm>
          </p:grpSpPr>
          <p:sp>
            <p:nvSpPr>
              <p:cNvPr id="17" name="Right Arrow 16"/>
              <p:cNvSpPr/>
              <p:nvPr/>
            </p:nvSpPr>
            <p:spPr>
              <a:xfrm>
                <a:off x="5791200" y="5167258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5791199" y="3724274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5791199" y="4195762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5791199" y="4695770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2073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2400"/>
            <a:ext cx="10498178" cy="13747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km-KH" sz="3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</a:t>
            </a:r>
            <a:r>
              <a:rPr lang="km-KH" sz="36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វិសាលភាពនៃការអនុវត្ត (៣)</a:t>
            </a: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  <a:p>
            <a:pPr algn="ctr">
              <a:lnSpc>
                <a:spcPts val="5000"/>
              </a:lnSpc>
            </a:pP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066800"/>
            <a:ext cx="10972800" cy="579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600"/>
              </a:lnSpc>
              <a:buFont typeface="Arial" pitchFamily="34" charset="0"/>
              <a:buNone/>
            </a:pPr>
            <a:r>
              <a:rPr lang="km-KH" altLang="en-US" dirty="0" smtClean="0">
                <a:solidFill>
                  <a:prstClr val="black"/>
                </a:solidFill>
                <a:latin typeface="Khmer OS Battambang" panose="02000500000000000000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9478255"/>
              </p:ext>
            </p:extLst>
          </p:nvPr>
        </p:nvGraphicFramePr>
        <p:xfrm>
          <a:off x="152400" y="1066800"/>
          <a:ext cx="11887201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1981200"/>
                <a:gridCol w="4876801"/>
              </a:tblGrid>
              <a:tr h="762000">
                <a:tc gridSpan="3">
                  <a:txBody>
                    <a:bodyPr/>
                    <a:lstStyle/>
                    <a:p>
                      <a:pPr marL="91440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tx1"/>
                        </a:solidFill>
                        <a:latin typeface="Khmer MEF2" panose="02000506000000020004" pitchFamily="2" charset="0"/>
                        <a:cs typeface="Khmer MEF2" panose="02000506000000020004" pitchFamily="2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m-KH" sz="2400" b="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cs typeface="Khmer MEF2" panose="02000506000000020004" pitchFamily="2" charset="0"/>
                        </a:rPr>
                        <a:t>វិសាលភាព ៣៖ </a:t>
                      </a:r>
                      <a:r>
                        <a:rPr lang="km-KH" altLang="en-US" sz="24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កែលម្អគោលនយោបាយ</a:t>
                      </a:r>
                      <a:r>
                        <a:rPr lang="ca-ES" altLang="en-US" sz="24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សារពើ</a:t>
                      </a:r>
                      <a:r>
                        <a:rPr lang="km-KH" altLang="en-US" sz="24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ពន្ធនិងមិនមែន</a:t>
                      </a:r>
                      <a:r>
                        <a:rPr lang="ca-ES" altLang="en-US" sz="24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សារពើ</a:t>
                      </a:r>
                      <a:r>
                        <a:rPr lang="km-KH" altLang="en-US" sz="24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ពន្ធ</a:t>
                      </a:r>
                    </a:p>
                    <a:p>
                      <a:pPr lvl="2"/>
                      <a:endParaRPr lang="en-US" sz="2400" b="0" dirty="0">
                        <a:solidFill>
                          <a:schemeClr val="tx1"/>
                        </a:solidFill>
                        <a:latin typeface="Khmer MEF1" panose="02000506000000020004" pitchFamily="2" charset="0"/>
                        <a:cs typeface="Khmer MEF1" panose="02000506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សេវាបង់ពន្ធមិនទាន់មានប្រសិទ្ធភាព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ចំណូលទាំងពន្ធ មិនមែនពន្ធ មិនទាន់ ប្រមូលអស់សក្តានុពល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m-KH" sz="2400" b="0" kern="120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ea typeface="+mn-ea"/>
                          <a:cs typeface="Khmer MEF1" pitchFamily="2" charset="0"/>
                        </a:rPr>
                        <a:t>ការព្យាករណ៍ចំណូល-ចំណាយមិនទាន់​មានភាពសុក្រឹត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m-KH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m-KH" sz="2400" b="0" kern="1200" dirty="0" smtClean="0">
                          <a:solidFill>
                            <a:schemeClr val="tx1"/>
                          </a:solidFill>
                          <a:latin typeface="Khmer MEF1" pitchFamily="2" charset="0"/>
                          <a:ea typeface="+mn-ea"/>
                          <a:cs typeface="Khmer MEF1" pitchFamily="2" charset="0"/>
                        </a:rPr>
                        <a:t>​ កែលម្អសេវាបង់ពន្ធឲ្យកាន់តែ​មាន ប្រសិទ្ធភាព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m-KH" sz="2400" b="0" kern="120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ea typeface="+mn-ea"/>
                          <a:cs typeface="Khmer MEF1" pitchFamily="2" charset="0"/>
                        </a:rPr>
                        <a:t>រៀបចំនិងអនុវត្តយុទ្ធសាស្ត្រកៀរគរចំណូល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m-KH" sz="2400" b="0" kern="120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ea typeface="+mn-ea"/>
                          <a:cs typeface="Khmer MEF1" pitchFamily="2" charset="0"/>
                        </a:rPr>
                        <a:t>រៀបចំឲ្យមានម៉ូដែលព្យាករណ៍ចំណូល- ចំណាយ (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ea typeface="+mn-ea"/>
                          <a:cs typeface="Khmer MEF1" pitchFamily="2" charset="0"/>
                        </a:rPr>
                        <a:t>+/-5%</a:t>
                      </a:r>
                      <a:r>
                        <a:rPr lang="km-KH" sz="2400" b="0" kern="120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ea typeface="+mn-ea"/>
                          <a:cs typeface="Khmer MEF1" pitchFamily="2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b="0" kern="1200" dirty="0">
                        <a:solidFill>
                          <a:schemeClr val="tx1"/>
                        </a:solidFill>
                        <a:latin typeface="Khmer MEF1" pitchFamily="2" charset="0"/>
                        <a:ea typeface="+mn-ea"/>
                        <a:cs typeface="Khmer MEF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334000" y="2422795"/>
            <a:ext cx="1676400" cy="4206605"/>
            <a:chOff x="5272088" y="2241819"/>
            <a:chExt cx="1676400" cy="420660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2088" y="2241819"/>
              <a:ext cx="426757" cy="420660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715000" y="3505200"/>
              <a:ext cx="1233488" cy="1762126"/>
              <a:chOff x="5791199" y="3724274"/>
              <a:chExt cx="1233488" cy="1762126"/>
            </a:xfrm>
          </p:grpSpPr>
          <p:sp>
            <p:nvSpPr>
              <p:cNvPr id="17" name="Right Arrow 16"/>
              <p:cNvSpPr/>
              <p:nvPr/>
            </p:nvSpPr>
            <p:spPr>
              <a:xfrm>
                <a:off x="5791200" y="5167258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5791199" y="3724274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5791199" y="4195762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5791199" y="4695770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7631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2400"/>
            <a:ext cx="10498178" cy="7335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km-KH" sz="3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</a:t>
            </a:r>
            <a:r>
              <a:rPr lang="km-KH" sz="36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វិសាលភាពនៃការអនុវត្ត (៤)</a:t>
            </a: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066800"/>
            <a:ext cx="10972800" cy="579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600"/>
              </a:lnSpc>
              <a:buFont typeface="Arial" pitchFamily="34" charset="0"/>
              <a:buNone/>
            </a:pPr>
            <a:r>
              <a:rPr lang="km-KH" altLang="en-US" dirty="0" smtClean="0">
                <a:solidFill>
                  <a:prstClr val="black"/>
                </a:solidFill>
                <a:latin typeface="Khmer OS Battambang" panose="02000500000000000000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5297821"/>
              </p:ext>
            </p:extLst>
          </p:nvPr>
        </p:nvGraphicFramePr>
        <p:xfrm>
          <a:off x="152400" y="1219200"/>
          <a:ext cx="11887201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1981200"/>
                <a:gridCol w="4876801"/>
              </a:tblGrid>
              <a:tr h="762000">
                <a:tc gridSpan="3">
                  <a:txBody>
                    <a:bodyPr/>
                    <a:lstStyle/>
                    <a:p>
                      <a:pPr marL="91440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tx1"/>
                        </a:solidFill>
                        <a:latin typeface="Khmer MEF2" panose="02000506000000020004" pitchFamily="2" charset="0"/>
                        <a:cs typeface="Khmer MEF2" panose="02000506000000020004" pitchFamily="2" charset="0"/>
                      </a:endParaRPr>
                    </a:p>
                    <a:p>
                      <a:pPr algn="ctr"/>
                      <a:r>
                        <a:rPr lang="km-KH" sz="2000" b="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cs typeface="Khmer MEF2" panose="02000506000000020004" pitchFamily="2" charset="0"/>
                        </a:rPr>
                        <a:t>វិសាលភាព ៤</a:t>
                      </a:r>
                      <a:r>
                        <a:rPr lang="km-KH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៖ </a:t>
                      </a:r>
                      <a:r>
                        <a:rPr lang="km-KH" altLang="en-US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កែលម្អប្រព័ន្ធគណនេយ្យសាធារណៈ</a:t>
                      </a:r>
                    </a:p>
                    <a:p>
                      <a:pPr lvl="2"/>
                      <a:endParaRPr lang="en-US" sz="2000" b="0" dirty="0">
                        <a:solidFill>
                          <a:schemeClr val="tx1"/>
                        </a:solidFill>
                        <a:latin typeface="Khmer MEF1" panose="02000506000000020004" pitchFamily="2" charset="0"/>
                        <a:cs typeface="Khmer MEF1" panose="02000506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គណនេយ្យផ្អែកលើសាច់ប្រាក់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គណនីនៅរាយប៉ាយ</a:t>
                      </a: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គ្រប់ក្រសួង ស្ថាប័ន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ប្រព័ន្ធធនាគារគ្មានភាពរឹងមាំ</a:t>
                      </a:r>
                      <a:endParaRPr lang="km-KH" sz="2400" b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m-KH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គណនេយ្យបង្គរ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</a:t>
                      </a:r>
                      <a:r>
                        <a:rPr lang="km-KH" sz="2400" dirty="0" smtClean="0">
                          <a:solidFill>
                            <a:schemeClr val="tx1"/>
                          </a:solidFill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ការប្រើប្រាស់គណនីទោលរបស់       រតនាគារ (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Treasury Single Account</a:t>
                      </a:r>
                      <a:r>
                        <a:rPr lang="km-KH" sz="2400" dirty="0" smtClean="0">
                          <a:solidFill>
                            <a:schemeClr val="tx1"/>
                          </a:solidFill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m-KH" sz="2400" dirty="0" smtClean="0">
                          <a:solidFill>
                            <a:schemeClr val="tx1"/>
                          </a:solidFill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ពង្រឹងការប្រើប្រាស់ប្រព័ន្ធធនាគារសម្រាប់ប្រតិបត្តិការចំណូល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-</a:t>
                      </a:r>
                      <a:r>
                        <a:rPr lang="km-KH" sz="2400" dirty="0" smtClean="0">
                          <a:solidFill>
                            <a:schemeClr val="tx1"/>
                          </a:solidFill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ចំណាយ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m-KH" sz="2400" dirty="0" smtClean="0">
                          <a:solidFill>
                            <a:schemeClr val="tx1"/>
                          </a:solidFill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លប់បំបាត់បំណុលកកស្ទះ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m-KH" sz="2400" dirty="0" smtClean="0">
                          <a:solidFill>
                            <a:schemeClr val="tx1"/>
                          </a:solidFill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ការទូទាត់បុរេប្រទាន</a:t>
                      </a:r>
                      <a:endParaRPr lang="km-KH" sz="2400" b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272088" y="2241819"/>
            <a:ext cx="1676400" cy="4206605"/>
            <a:chOff x="5272088" y="2241819"/>
            <a:chExt cx="1676400" cy="420660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2088" y="2241819"/>
              <a:ext cx="426757" cy="4206605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5715000" y="3505200"/>
              <a:ext cx="1233488" cy="1762126"/>
              <a:chOff x="5791199" y="3724274"/>
              <a:chExt cx="1233488" cy="1762126"/>
            </a:xfrm>
          </p:grpSpPr>
          <p:sp>
            <p:nvSpPr>
              <p:cNvPr id="18" name="Right Arrow 17"/>
              <p:cNvSpPr/>
              <p:nvPr/>
            </p:nvSpPr>
            <p:spPr>
              <a:xfrm>
                <a:off x="5791200" y="5167258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5791199" y="3724274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5791199" y="4195762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5791199" y="4695770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7160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2400"/>
            <a:ext cx="10498178" cy="7335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km-KH" sz="3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</a:t>
            </a:r>
            <a:r>
              <a:rPr lang="km-KH" sz="36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វិសាលភាពនៃការអនុវត្ត (៥)</a:t>
            </a: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066800"/>
            <a:ext cx="10972800" cy="579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600"/>
              </a:lnSpc>
              <a:buFont typeface="Arial" pitchFamily="34" charset="0"/>
              <a:buNone/>
            </a:pPr>
            <a:r>
              <a:rPr lang="km-KH" altLang="en-US" dirty="0" smtClean="0">
                <a:solidFill>
                  <a:prstClr val="black"/>
                </a:solidFill>
                <a:latin typeface="Khmer OS Battambang" panose="02000500000000000000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2276780"/>
              </p:ext>
            </p:extLst>
          </p:nvPr>
        </p:nvGraphicFramePr>
        <p:xfrm>
          <a:off x="152400" y="1219200"/>
          <a:ext cx="11887201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1981200"/>
                <a:gridCol w="4876801"/>
              </a:tblGrid>
              <a:tr h="762000">
                <a:tc gridSpan="3">
                  <a:txBody>
                    <a:bodyPr/>
                    <a:lstStyle/>
                    <a:p>
                      <a:pPr marL="91440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latin typeface="Khmer MEF2" panose="02000506000000020004" pitchFamily="2" charset="0"/>
                        <a:ea typeface="+mn-ea"/>
                        <a:cs typeface="Khmer MEF2" panose="02000506000000020004" pitchFamily="2" charset="0"/>
                      </a:endParaRPr>
                    </a:p>
                    <a:p>
                      <a:pPr marL="91440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វិសាលភាព ៥៖ </a:t>
                      </a:r>
                      <a:r>
                        <a:rPr lang="km-KH" altLang="en-US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បង្កើតប្រព័ន្ធសវនកម្ម និងអធិការកិច្ច</a:t>
                      </a:r>
                    </a:p>
                    <a:p>
                      <a:pPr marL="91440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chemeClr val="tx1"/>
                        </a:solidFill>
                        <a:latin typeface="Khmer MEF2" panose="02000506000000020004" pitchFamily="2" charset="0"/>
                        <a:ea typeface="+mn-ea"/>
                        <a:cs typeface="Khmer MEF2" panose="02000506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225425" indent="-22542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ការត្រួតគ្នានូវតួនាទី</a:t>
                      </a: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ភារកិច្ចរវាងសវនកម្មផ្ទៃក្នុងនិងអធិការកិច្ច</a:t>
                      </a:r>
                    </a:p>
                    <a:p>
                      <a:pPr marL="225425" indent="-22542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ស្ថាប័នធ្វើការត្រួតពិនិត្យ អធិការកិច្ច សវនកម្ម មានច្រើន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រៀបចំលិខិតបទដ្ឋានគតិយុត្ត</a:t>
                      </a: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ដើម្បីញែកឲ្យដាច់រវាងអធិការកិច្ច និងសវនកម្មផ្ទៃក្នុង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m-KH" sz="2400" dirty="0" smtClean="0">
                          <a:solidFill>
                            <a:schemeClr val="tx1"/>
                          </a:solidFill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យន្តការត្រួតពិនិត្យតាមដានការអនុវត្តតាមអនុសាសន៍របស់សវនកម្ម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/</a:t>
                      </a:r>
                      <a:r>
                        <a:rPr lang="km-KH" sz="2400" dirty="0" smtClean="0">
                          <a:solidFill>
                            <a:schemeClr val="tx1"/>
                          </a:solidFill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អធិការកិច្ច</a:t>
                      </a:r>
                      <a:endParaRPr lang="km-KH" sz="2400" b="0" baseline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272088" y="2241819"/>
            <a:ext cx="1676400" cy="4206605"/>
            <a:chOff x="5272088" y="2241819"/>
            <a:chExt cx="1676400" cy="420660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2088" y="2241819"/>
              <a:ext cx="426757" cy="420660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715000" y="3505200"/>
              <a:ext cx="1233488" cy="1762126"/>
              <a:chOff x="5791199" y="3724274"/>
              <a:chExt cx="1233488" cy="1762126"/>
            </a:xfrm>
          </p:grpSpPr>
          <p:sp>
            <p:nvSpPr>
              <p:cNvPr id="17" name="Right Arrow 16"/>
              <p:cNvSpPr/>
              <p:nvPr/>
            </p:nvSpPr>
            <p:spPr>
              <a:xfrm>
                <a:off x="5791200" y="5167258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5791199" y="3724274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5791199" y="4195762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5791199" y="4695770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8338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2400"/>
            <a:ext cx="10498178" cy="7335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km-KH" sz="3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</a:t>
            </a:r>
            <a:r>
              <a:rPr lang="km-KH" sz="36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វិសាលភាពនៃការអនុវត្ត (៦)</a:t>
            </a: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066800"/>
            <a:ext cx="10972800" cy="579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600"/>
              </a:lnSpc>
              <a:buFont typeface="Arial" pitchFamily="34" charset="0"/>
              <a:buNone/>
            </a:pPr>
            <a:r>
              <a:rPr lang="km-KH" altLang="en-US" dirty="0" smtClean="0">
                <a:solidFill>
                  <a:prstClr val="black"/>
                </a:solidFill>
                <a:latin typeface="Khmer OS Battambang" panose="02000500000000000000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5017264"/>
              </p:ext>
            </p:extLst>
          </p:nvPr>
        </p:nvGraphicFramePr>
        <p:xfrm>
          <a:off x="152400" y="1219200"/>
          <a:ext cx="11887201" cy="562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1981200"/>
                <a:gridCol w="4876801"/>
              </a:tblGrid>
              <a:tr h="762000">
                <a:tc gridSpan="3">
                  <a:txBody>
                    <a:bodyPr/>
                    <a:lstStyle/>
                    <a:p>
                      <a:pPr marL="91440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marL="91440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2000" b="0" kern="1200" dirty="0" smtClean="0">
                          <a:solidFill>
                            <a:srgbClr val="0000FF"/>
                          </a:solidFill>
                          <a:latin typeface="Khmer MEF2" pitchFamily="2" charset="0"/>
                          <a:ea typeface="+mn-ea"/>
                          <a:cs typeface="Khmer MEF2" pitchFamily="2" charset="0"/>
                        </a:rPr>
                        <a:t>វិសាលភាព ៦៖ </a:t>
                      </a:r>
                      <a:r>
                        <a:rPr lang="km-KH" altLang="en-US" sz="2000" b="0" kern="1200" dirty="0" smtClean="0">
                          <a:solidFill>
                            <a:srgbClr val="0000FF"/>
                          </a:solidFill>
                          <a:latin typeface="Khmer MEF2" pitchFamily="2" charset="0"/>
                          <a:ea typeface="+mn-ea"/>
                          <a:cs typeface="Khmer MEF2" pitchFamily="2" charset="0"/>
                        </a:rPr>
                        <a:t>ពង្រឹងការគ្រប់គ្រងទ្រព្យសម្បត្តិរដ្ឋ</a:t>
                      </a:r>
                    </a:p>
                    <a:p>
                      <a:pPr marL="91440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chemeClr val="tx1"/>
                        </a:solidFill>
                        <a:latin typeface="Khmer MEF1" pitchFamily="2" charset="0"/>
                        <a:ea typeface="+mn-ea"/>
                        <a:cs typeface="Khmer MEF1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225425" indent="-22542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មិនទាន់មានច្បាប់ស្តីពីការគ្រប់គ្រងទ្រព្យ</a:t>
                      </a: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សម្បត្តិរដ្ឋ</a:t>
                      </a:r>
                    </a:p>
                    <a:p>
                      <a:pPr marL="225425" indent="-22542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បញ្ជីសារពើភ័ណ្ឌមានភាពមិនច្បាស់លាស់</a:t>
                      </a:r>
                    </a:p>
                    <a:p>
                      <a:pPr marL="225425" indent="-22542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m-KH" sz="2000" b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5288" indent="-395288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km-KH" sz="2400" dirty="0" smtClean="0">
                          <a:solidFill>
                            <a:schemeClr val="tx1"/>
                          </a:solidFill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រៀបចំច្បាប់ស្តីពីការគ្រប់គ្រងទ្រព្យសម្បត្តិរដ្ឋ (ថ្នាក់ជាតិ និងថ្នាក់ក្រោមជាតិ)</a:t>
                      </a:r>
                    </a:p>
                    <a:p>
                      <a:pPr marL="395288" indent="-395288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km-KH" sz="2400" dirty="0" smtClean="0">
                          <a:solidFill>
                            <a:schemeClr val="tx1"/>
                          </a:solidFill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ចុះបញ្ជីសារពើភ័ណ្ឌ​ទ្រព្យសម្បត្តិរដ្ឋ តាមប្រព័ន្ធព័ត៌មានវិទ្យា</a:t>
                      </a:r>
                    </a:p>
                    <a:p>
                      <a:pPr marL="395288" indent="-395288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km-KH" sz="2400" dirty="0" smtClean="0">
                          <a:solidFill>
                            <a:schemeClr val="tx1"/>
                          </a:solidFill>
                          <a:latin typeface="Khmer MEF1" panose="02000506000000020004" pitchFamily="2" charset="0"/>
                          <a:cs typeface="Khmer MEF1" panose="02000506000000020004" pitchFamily="2" charset="0"/>
                        </a:rPr>
                        <a:t>គ្រប់គ្រង និងចាត់ចែងទ្រព្យសម្បត្តិរដ្ឋប្រកបដោយប្រសិទ្ធភាព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Khmer MEF1" panose="02000506000000020004" pitchFamily="2" charset="0"/>
                        <a:cs typeface="Khmer MEF1" panose="02000506000000020004" pitchFamily="2" charset="0"/>
                      </a:endParaRP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272088" y="2241819"/>
            <a:ext cx="1676400" cy="4206605"/>
            <a:chOff x="5272088" y="2241819"/>
            <a:chExt cx="1676400" cy="420660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2088" y="2241819"/>
              <a:ext cx="426757" cy="420660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715000" y="3505200"/>
              <a:ext cx="1233488" cy="1762126"/>
              <a:chOff x="5791199" y="3724274"/>
              <a:chExt cx="1233488" cy="1762126"/>
            </a:xfrm>
          </p:grpSpPr>
          <p:sp>
            <p:nvSpPr>
              <p:cNvPr id="17" name="Right Arrow 16"/>
              <p:cNvSpPr/>
              <p:nvPr/>
            </p:nvSpPr>
            <p:spPr>
              <a:xfrm>
                <a:off x="5791200" y="5167258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5791199" y="3724274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5791199" y="4195762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5791199" y="4695770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2972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2400"/>
            <a:ext cx="10498178" cy="7335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km-KH" sz="3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</a:t>
            </a:r>
            <a:r>
              <a:rPr lang="km-KH" sz="36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វិសាលភាពនៃការអនុវត្ត (៧)</a:t>
            </a: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066800"/>
            <a:ext cx="10972800" cy="579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600"/>
              </a:lnSpc>
              <a:buFont typeface="Arial" pitchFamily="34" charset="0"/>
              <a:buNone/>
            </a:pPr>
            <a:r>
              <a:rPr lang="km-KH" altLang="en-US" dirty="0" smtClean="0">
                <a:solidFill>
                  <a:prstClr val="black"/>
                </a:solidFill>
                <a:latin typeface="Khmer OS Battambang" panose="02000500000000000000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9087680"/>
              </p:ext>
            </p:extLst>
          </p:nvPr>
        </p:nvGraphicFramePr>
        <p:xfrm>
          <a:off x="152400" y="1219200"/>
          <a:ext cx="11887201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1981200"/>
                <a:gridCol w="4876801"/>
              </a:tblGrid>
              <a:tr h="762000">
                <a:tc gridSpan="3">
                  <a:txBody>
                    <a:bodyPr/>
                    <a:lstStyle/>
                    <a:p>
                      <a:pPr marL="91440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tx1"/>
                        </a:solidFill>
                        <a:latin typeface="Khmer MEF2" panose="02000506000000020004" pitchFamily="2" charset="0"/>
                        <a:cs typeface="Khmer MEF2" panose="02000506000000020004" pitchFamily="2" charset="0"/>
                      </a:endParaRPr>
                    </a:p>
                    <a:p>
                      <a:pPr marL="91440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វិសាលភាព ៧៖ </a:t>
                      </a:r>
                      <a:r>
                        <a:rPr lang="ca-ES" altLang="en-US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ពង្រឹង​គោលនយោបាយ​</a:t>
                      </a:r>
                      <a:r>
                        <a:rPr lang="km-KH" altLang="en-US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វិមជ្ឈការហិរញ្ញវត្ថុ</a:t>
                      </a:r>
                    </a:p>
                    <a:p>
                      <a:pPr marL="91440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chemeClr val="tx1"/>
                        </a:solidFill>
                        <a:latin typeface="Khmer MEF2" panose="02000506000000020004" pitchFamily="2" charset="0"/>
                        <a:ea typeface="+mn-ea"/>
                        <a:cs typeface="Khmer MEF2" panose="02000506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-</a:t>
                      </a:r>
                      <a:r>
                        <a:rPr lang="km-KH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​រដ្ឋបាលថ្នាក់ក្រោមជាតិមិនទាន់មានមុខងារ​ច្បាស់លាស់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ការកំណត់ទ្រព្យសម្បត្តិសម្រាប់រដ្ឋបាលថ្នាក់ក្រោមជាតិ មិនច្បាស់លាស់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ធនធានថវិកាសម្រាប់រដ្ឋបាលថ្នាក់ក្រោមជាតិ</a:t>
                      </a: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មានកម្រិតតិចតួច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អនុវត្តគោលការណ៍</a:t>
                      </a: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សិនិទ្ធាទិភាពនៃ   មុខងារ (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Subsidiarity Principle</a:t>
                      </a: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)</a:t>
                      </a:r>
                      <a:endParaRPr lang="en-US" sz="2400" b="0" baseline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</a:t>
                      </a: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ប្រភពចំណូលផ្ទាល់</a:t>
                      </a:r>
                    </a:p>
                    <a:p>
                      <a:pPr marL="165100" indent="-1651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មូលនិធិវិនិយោគរដ្ឋបាលថ្នាក់ក្រោមជាតិ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(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Subnational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Investment Fund-SNIF)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272088" y="2241819"/>
            <a:ext cx="1676400" cy="4206605"/>
            <a:chOff x="5272088" y="2241819"/>
            <a:chExt cx="1676400" cy="420660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2088" y="2241819"/>
              <a:ext cx="426757" cy="4206605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5715000" y="3505200"/>
              <a:ext cx="1233488" cy="1762126"/>
              <a:chOff x="5791199" y="3724274"/>
              <a:chExt cx="1233488" cy="1762126"/>
            </a:xfrm>
          </p:grpSpPr>
          <p:sp>
            <p:nvSpPr>
              <p:cNvPr id="19" name="Right Arrow 18"/>
              <p:cNvSpPr/>
              <p:nvPr/>
            </p:nvSpPr>
            <p:spPr>
              <a:xfrm>
                <a:off x="5791200" y="5167258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5791199" y="3724274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5791199" y="4195762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Arrow 27"/>
              <p:cNvSpPr/>
              <p:nvPr/>
            </p:nvSpPr>
            <p:spPr>
              <a:xfrm>
                <a:off x="5791199" y="4695770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638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2400"/>
            <a:ext cx="10498178" cy="7335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km-KH" sz="3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</a:t>
            </a:r>
            <a:r>
              <a:rPr lang="km-KH" sz="36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វិសាលភាពនៃការអនុវត្ត (៨)</a:t>
            </a: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066800"/>
            <a:ext cx="10972800" cy="579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600"/>
              </a:lnSpc>
              <a:buFont typeface="Arial" pitchFamily="34" charset="0"/>
              <a:buNone/>
            </a:pPr>
            <a:r>
              <a:rPr lang="km-KH" altLang="en-US" dirty="0" smtClean="0">
                <a:solidFill>
                  <a:prstClr val="black"/>
                </a:solidFill>
                <a:latin typeface="Khmer OS Battambang" panose="02000500000000000000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7080298"/>
              </p:ext>
            </p:extLst>
          </p:nvPr>
        </p:nvGraphicFramePr>
        <p:xfrm>
          <a:off x="152400" y="1219200"/>
          <a:ext cx="11887201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1981200"/>
                <a:gridCol w="4876801"/>
              </a:tblGrid>
              <a:tr h="762000">
                <a:tc gridSpan="3">
                  <a:txBody>
                    <a:bodyPr/>
                    <a:lstStyle/>
                    <a:p>
                      <a:pPr marL="91440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tx1"/>
                        </a:solidFill>
                        <a:latin typeface="Khmer MEF2" panose="02000506000000020004" pitchFamily="2" charset="0"/>
                        <a:cs typeface="Khmer MEF2" panose="02000506000000020004" pitchFamily="2" charset="0"/>
                      </a:endParaRPr>
                    </a:p>
                    <a:p>
                      <a:pPr marL="406400" indent="0" algn="ctr">
                        <a:lnSpc>
                          <a:spcPct val="150000"/>
                        </a:lnSpc>
                        <a:tabLst>
                          <a:tab pos="800100" algn="l"/>
                        </a:tabLst>
                      </a:pPr>
                      <a:r>
                        <a:rPr lang="km-KH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វិសាលភាព ៨៖ </a:t>
                      </a:r>
                      <a:r>
                        <a:rPr lang="en-US" altLang="en-US" sz="2000" b="0" kern="1200" dirty="0" err="1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ពង្រឹង</a:t>
                      </a:r>
                      <a:r>
                        <a:rPr lang="en-US" altLang="en-US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​</a:t>
                      </a:r>
                      <a:r>
                        <a:rPr lang="km-KH" altLang="en-US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ប្រព័ន្ធលទ្ធកម្មសាធារណៈ</a:t>
                      </a:r>
                    </a:p>
                    <a:p>
                      <a:pPr lvl="2" algn="ctr"/>
                      <a:endParaRPr lang="en-US" sz="2000" b="0" dirty="0">
                        <a:solidFill>
                          <a:schemeClr val="tx1"/>
                        </a:solidFill>
                        <a:latin typeface="Khmer MEF1" panose="02000506000000020004" pitchFamily="2" charset="0"/>
                        <a:cs typeface="Khmer MEF1" panose="02000506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មានប្រព័ន្ធ២ដោយឡែក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(</a:t>
                      </a: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ប្រព័ន្ធរដ្ឋាភិបាល និង ប្រព័ន្ធរបស់ដៃគូ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)</a:t>
                      </a:r>
                      <a:endParaRPr lang="km-KH" sz="2400" b="0" baseline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ការផ្សព្វផ្សាយជាសាធារណៈនៅមានកម្រិត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លិខិតបទដ្ឋានមិនទាន់បានរៀបចំបានសព្វគ្រប់ (ដែលតម្រូវដោយច្បាប់)</a:t>
                      </a:r>
                    </a:p>
                    <a:p>
                      <a:pPr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ធ្វើសុខដូមភាវូបនីយប្រព័ន្ធលទ្ធកម្ម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ផ្សព្វផ្សាយជាសាធារណៈឯកសារលទ្ធ​កម្ម (ផែនការលទ្ធកម្ម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,</a:t>
                      </a: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ការប្រកាសរកអ្នក ដេញថ្លៃ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,</a:t>
                      </a: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លទ្ធផលនៃការដេញថ្លៃ......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ពង្រឹងការត្រួតពិនិត្យតាមក្រោយ (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Post Audit</a:t>
                      </a: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)</a:t>
                      </a:r>
                      <a:endParaRPr lang="km-KH" sz="2400" b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272088" y="2498995"/>
            <a:ext cx="1676400" cy="4206605"/>
            <a:chOff x="5272088" y="2241819"/>
            <a:chExt cx="1676400" cy="420660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2088" y="2241819"/>
              <a:ext cx="426757" cy="420660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715000" y="3505200"/>
              <a:ext cx="1233488" cy="1762126"/>
              <a:chOff x="5791199" y="3724274"/>
              <a:chExt cx="1233488" cy="1762126"/>
            </a:xfrm>
          </p:grpSpPr>
          <p:sp>
            <p:nvSpPr>
              <p:cNvPr id="17" name="Right Arrow 16"/>
              <p:cNvSpPr/>
              <p:nvPr/>
            </p:nvSpPr>
            <p:spPr>
              <a:xfrm>
                <a:off x="5791200" y="5167258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5791199" y="3724274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5791199" y="4195762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5791199" y="4695770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410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2400"/>
            <a:ext cx="10498178" cy="7335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km-KH" sz="3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</a:t>
            </a:r>
            <a:r>
              <a:rPr lang="km-KH" sz="36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វិសាលភាពនៃការអនុវត្ត (៩)</a:t>
            </a: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066800"/>
            <a:ext cx="10972800" cy="579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600"/>
              </a:lnSpc>
              <a:buFont typeface="Arial" pitchFamily="34" charset="0"/>
              <a:buNone/>
            </a:pPr>
            <a:r>
              <a:rPr lang="km-KH" altLang="en-US" dirty="0" smtClean="0">
                <a:solidFill>
                  <a:prstClr val="black"/>
                </a:solidFill>
                <a:latin typeface="Khmer OS Battambang" panose="02000500000000000000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0052696"/>
              </p:ext>
            </p:extLst>
          </p:nvPr>
        </p:nvGraphicFramePr>
        <p:xfrm>
          <a:off x="152400" y="1219200"/>
          <a:ext cx="11887201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1981200"/>
                <a:gridCol w="4876801"/>
              </a:tblGrid>
              <a:tr h="762000">
                <a:tc gridSpan="3">
                  <a:txBody>
                    <a:bodyPr/>
                    <a:lstStyle/>
                    <a:p>
                      <a:pPr marL="91440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tx1"/>
                        </a:solidFill>
                        <a:latin typeface="Khmer MEF2" panose="02000506000000020004" pitchFamily="2" charset="0"/>
                        <a:cs typeface="Khmer MEF2" panose="02000506000000020004" pitchFamily="2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m-KH" sz="2000" b="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cs typeface="Khmer MEF2" panose="02000506000000020004" pitchFamily="2" charset="0"/>
                        </a:rPr>
                        <a:t>វិសាល</a:t>
                      </a:r>
                      <a:r>
                        <a:rPr lang="km-KH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ភាព ៩៖ </a:t>
                      </a:r>
                      <a:r>
                        <a:rPr lang="en-US" altLang="en-US" sz="2000" b="0" kern="1200" dirty="0" err="1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ពង្រឹង</a:t>
                      </a:r>
                      <a:r>
                        <a:rPr lang="en-US" altLang="en-US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​</a:t>
                      </a:r>
                      <a:r>
                        <a:rPr lang="km-KH" altLang="en-US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ការគ្រប់គ្រងហិរញ្ញវត្ថុ</a:t>
                      </a:r>
                      <a:r>
                        <a:rPr lang="ca-ES" altLang="en-US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សាធារណៈតាម​</a:t>
                      </a:r>
                      <a:r>
                        <a:rPr lang="km-KH" altLang="en-US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ប្រព័ន្ធព័ត៌មានវិទ្យា</a:t>
                      </a:r>
                      <a:r>
                        <a:rPr lang="en-US" altLang="en-US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 </a:t>
                      </a:r>
                      <a:r>
                        <a:rPr lang="km-KH" altLang="en-US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(</a:t>
                      </a:r>
                      <a:r>
                        <a:rPr lang="en-US" altLang="en-US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FMIS</a:t>
                      </a:r>
                      <a:r>
                        <a:rPr lang="km-KH" altLang="en-US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)</a:t>
                      </a:r>
                    </a:p>
                    <a:p>
                      <a:pPr lvl="2"/>
                      <a:endParaRPr lang="en-US" sz="2000" b="0" dirty="0">
                        <a:solidFill>
                          <a:schemeClr val="tx1"/>
                        </a:solidFill>
                        <a:latin typeface="Khmer MEF1" panose="02000506000000020004" pitchFamily="2" charset="0"/>
                        <a:cs typeface="Khmer MEF1" panose="02000506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ការរៀបចំ និងអនុវត្តថវិកាដោយដៃ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នីតិវិធីធានាចំណាយ</a:t>
                      </a: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និង</a:t>
                      </a:r>
                      <a:r>
                        <a:rPr lang="km-KH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ទូទាត់វែង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រៀបចំ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</a:t>
                      </a:r>
                      <a:r>
                        <a:rPr lang="km-KH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និងអនុវត្ត</a:t>
                      </a: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ការគ្រប់គ្រងហិរញ្ញវត្ថុ </a:t>
                      </a:r>
                      <a:r>
                        <a:rPr lang="km-KH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តាមប្រព័ន្ធព័ត៌មានវិទ្យាសម្រាប់</a:t>
                      </a: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(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FMIS- Financial Management Information System</a:t>
                      </a: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កែសម្រួលរចនាសម្ព័ន្ធស្ថាប័ន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272088" y="2438400"/>
            <a:ext cx="1676400" cy="4206605"/>
            <a:chOff x="5272088" y="2241819"/>
            <a:chExt cx="1676400" cy="420660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2088" y="2241819"/>
              <a:ext cx="426757" cy="420660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715000" y="3505200"/>
              <a:ext cx="1233488" cy="1762126"/>
              <a:chOff x="5791199" y="3724274"/>
              <a:chExt cx="1233488" cy="1762126"/>
            </a:xfrm>
          </p:grpSpPr>
          <p:sp>
            <p:nvSpPr>
              <p:cNvPr id="17" name="Right Arrow 16"/>
              <p:cNvSpPr/>
              <p:nvPr/>
            </p:nvSpPr>
            <p:spPr>
              <a:xfrm>
                <a:off x="5791200" y="5167258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5791199" y="3724274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5791199" y="4195762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5791199" y="4695770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6392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2400"/>
            <a:ext cx="10498178" cy="7335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km-KH" sz="3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</a:t>
            </a:r>
            <a:r>
              <a:rPr lang="km-KH" sz="36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វិសាលភាពនៃការអនុវត្ត (១០)</a:t>
            </a: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066800"/>
            <a:ext cx="10972800" cy="579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600"/>
              </a:lnSpc>
              <a:buFont typeface="Arial" pitchFamily="34" charset="0"/>
              <a:buNone/>
            </a:pPr>
            <a:r>
              <a:rPr lang="km-KH" altLang="en-US" dirty="0" smtClean="0">
                <a:solidFill>
                  <a:prstClr val="black"/>
                </a:solidFill>
                <a:latin typeface="Khmer OS Battambang" panose="02000500000000000000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1739415"/>
              </p:ext>
            </p:extLst>
          </p:nvPr>
        </p:nvGraphicFramePr>
        <p:xfrm>
          <a:off x="152400" y="990600"/>
          <a:ext cx="11887201" cy="564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1981200"/>
                <a:gridCol w="4876801"/>
              </a:tblGrid>
              <a:tr h="762000">
                <a:tc gridSpan="3">
                  <a:txBody>
                    <a:bodyPr/>
                    <a:lstStyle/>
                    <a:p>
                      <a:pPr marL="91440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tx1"/>
                        </a:solidFill>
                        <a:latin typeface="Khmer MEF2" panose="02000506000000020004" pitchFamily="2" charset="0"/>
                        <a:cs typeface="Khmer MEF2" panose="02000506000000020004" pitchFamily="2" charset="0"/>
                      </a:endParaRPr>
                    </a:p>
                    <a:p>
                      <a:pPr algn="ctr">
                        <a:lnSpc>
                          <a:spcPts val="4600"/>
                        </a:lnSpc>
                      </a:pPr>
                      <a:r>
                        <a:rPr lang="km-KH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វិសាលភាព ១០៖ </a:t>
                      </a:r>
                      <a:r>
                        <a:rPr lang="ca-ES" altLang="en-US" sz="2000" b="0" kern="120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+mn-ea"/>
                          <a:cs typeface="Khmer MEF2" panose="02000506000000020004" pitchFamily="2" charset="0"/>
                        </a:rPr>
                        <a:t>អភិវឌ្ឍធនធានមនុស្សនិង​ស្ថាប័ន</a:t>
                      </a:r>
                      <a:endParaRPr lang="km-KH" altLang="en-US" sz="2000" b="0" kern="1200" dirty="0" smtClean="0">
                        <a:solidFill>
                          <a:srgbClr val="0000FF"/>
                        </a:solidFill>
                        <a:latin typeface="Khmer MEF2" panose="02000506000000020004" pitchFamily="2" charset="0"/>
                        <a:ea typeface="+mn-ea"/>
                        <a:cs typeface="Khmer MEF2" panose="02000506000000020004" pitchFamily="2" charset="0"/>
                      </a:endParaRPr>
                    </a:p>
                    <a:p>
                      <a:pPr lvl="2"/>
                      <a:endParaRPr lang="en-US" sz="2000" b="0" dirty="0">
                        <a:solidFill>
                          <a:schemeClr val="tx1"/>
                        </a:solidFill>
                        <a:latin typeface="Khmer MEF1" panose="02000506000000020004" pitchFamily="2" charset="0"/>
                        <a:cs typeface="Khmer MEF1" panose="02000506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ក្រសួង</a:t>
                      </a: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ស្ថាប័នមិនទាន់មានឯកសារ​តម្រូវ​ការបណ្តុះបណ្តាល (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Training Need Assessment-TNA</a:t>
                      </a: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មិនទាន់មានផែនការកសាងសមត្ថភាព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(Capacity Development Plan-CDP)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រៀបចំ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TNA </a:t>
                      </a: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នៅតាមក្រសួង ស្ថាប័ន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រៀបចំ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CDP </a:t>
                      </a: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នៅតាមក្រសួង ស្ថាប័ន</a:t>
                      </a:r>
                    </a:p>
                    <a:p>
                      <a:pPr marL="225425" indent="-22542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កិច្ចសម្របសម្រួលរវាងវិទ្យាស្ថាននៅក្រោមក្រសួង ស្ថាប័ន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272088" y="2346595"/>
            <a:ext cx="1676400" cy="4206605"/>
            <a:chOff x="5272088" y="2241819"/>
            <a:chExt cx="1676400" cy="420660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2088" y="2241819"/>
              <a:ext cx="426757" cy="420660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715000" y="3505200"/>
              <a:ext cx="1233488" cy="1762126"/>
              <a:chOff x="5791199" y="3724274"/>
              <a:chExt cx="1233488" cy="1762126"/>
            </a:xfrm>
          </p:grpSpPr>
          <p:sp>
            <p:nvSpPr>
              <p:cNvPr id="17" name="Right Arrow 16"/>
              <p:cNvSpPr/>
              <p:nvPr/>
            </p:nvSpPr>
            <p:spPr>
              <a:xfrm>
                <a:off x="5791200" y="5167258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5791199" y="3724274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5791199" y="4195762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5791199" y="4695770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8838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" y="57147"/>
            <a:ext cx="11849100" cy="730247"/>
          </a:xfrm>
          <a:prstGeom prst="rect">
            <a:avLst/>
          </a:prstGeom>
          <a:noFill/>
        </p:spPr>
        <p:txBody>
          <a:bodyPr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m-KH" sz="2800" spc="150" dirty="0" smtClean="0">
                <a:ln w="11430"/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មាតិកានុក្រម</a:t>
            </a:r>
            <a:endParaRPr lang="en-US" sz="2800" spc="150" dirty="0">
              <a:ln w="11430"/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24000"/>
            <a:ext cx="11201400" cy="3962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m-KH" sz="2800" dirty="0" smtClean="0">
                <a:solidFill>
                  <a:schemeClr val="accent1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១. សាវតា​ និង​ទិដ្ឋភាពទូទៅ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m-KH" sz="2800" dirty="0" smtClean="0">
                <a:solidFill>
                  <a:schemeClr val="accent1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២. វិសាលភាពនៃការអនុវត្ត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m-KH" sz="2800" dirty="0" smtClean="0">
                <a:solidFill>
                  <a:schemeClr val="accent1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៣. បញ្ហាប្រឈម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m-KH" sz="2800" dirty="0" smtClean="0">
                <a:solidFill>
                  <a:schemeClr val="accent1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៤. សន្និដ្ឋាន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5181600" y="2086854"/>
            <a:ext cx="6705892" cy="2866146"/>
            <a:chOff x="1774" y="5126"/>
            <a:chExt cx="9275" cy="3235"/>
          </a:xfrm>
        </p:grpSpPr>
        <p:sp>
          <p:nvSpPr>
            <p:cNvPr id="36868" name="AutoShape 4"/>
            <p:cNvSpPr>
              <a:spLocks noChangeArrowheads="1"/>
            </p:cNvSpPr>
            <p:nvPr/>
          </p:nvSpPr>
          <p:spPr bwMode="auto">
            <a:xfrm>
              <a:off x="1774" y="7375"/>
              <a:ext cx="4463" cy="986"/>
            </a:xfrm>
            <a:prstGeom prst="cube">
              <a:avLst>
                <a:gd name="adj" fmla="val 25000"/>
              </a:avLst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km-KH" sz="900" b="1" i="0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MEF2" pitchFamily="2" charset="0"/>
                <a:ea typeface="Arial" pitchFamily="34" charset="0"/>
                <a:cs typeface="Khmer MEF2" pitchFamily="2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km-KH" sz="2000" b="1" i="0" u="none" strike="noStrike" spc="150" normalizeH="0" baseline="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Khmer MEF2" pitchFamily="2" charset="0"/>
                  <a:ea typeface="Arial" pitchFamily="34" charset="0"/>
                  <a:cs typeface="Khmer MEF2" pitchFamily="2" charset="0"/>
                </a:rPr>
                <a:t>ភាពជឿទុកចិត្តនៃថវិកា</a:t>
              </a:r>
              <a:endParaRPr kumimoji="0" lang="en-US" sz="2400" b="1" i="0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MEF2" pitchFamily="2" charset="0"/>
                <a:cs typeface="Khmer MEF2" pitchFamily="2" charset="0"/>
              </a:endParaRPr>
            </a:p>
          </p:txBody>
        </p:sp>
        <p:sp>
          <p:nvSpPr>
            <p:cNvPr id="36869" name="AutoShape 5"/>
            <p:cNvSpPr>
              <a:spLocks noChangeArrowheads="1"/>
            </p:cNvSpPr>
            <p:nvPr/>
          </p:nvSpPr>
          <p:spPr bwMode="auto">
            <a:xfrm>
              <a:off x="3328" y="6624"/>
              <a:ext cx="4463" cy="986"/>
            </a:xfrm>
            <a:prstGeom prst="cube">
              <a:avLst>
                <a:gd name="adj" fmla="val 25000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km-KH" sz="700" b="1" i="0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MEF2" pitchFamily="2" charset="0"/>
                <a:ea typeface="Arial" pitchFamily="34" charset="0"/>
                <a:cs typeface="Khmer MEF2" pitchFamily="2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km-KH" sz="2000" b="1" i="0" u="none" strike="noStrike" spc="150" normalizeH="0" baseline="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Khmer MEF2" pitchFamily="2" charset="0"/>
                  <a:ea typeface="Arial" pitchFamily="34" charset="0"/>
                  <a:cs typeface="Khmer MEF2" pitchFamily="2" charset="0"/>
                </a:rPr>
                <a:t>គណនេយ្យភាពហិរញ្ញវត្ថុ</a:t>
              </a:r>
              <a:endParaRPr kumimoji="0" lang="en-US" sz="2400" b="1" i="0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MEF2" pitchFamily="2" charset="0"/>
                <a:cs typeface="Khmer MEF2" pitchFamily="2" charset="0"/>
              </a:endParaRPr>
            </a:p>
          </p:txBody>
        </p:sp>
        <p:sp>
          <p:nvSpPr>
            <p:cNvPr id="36870" name="AutoShape 6"/>
            <p:cNvSpPr>
              <a:spLocks noChangeArrowheads="1"/>
            </p:cNvSpPr>
            <p:nvPr/>
          </p:nvSpPr>
          <p:spPr bwMode="auto">
            <a:xfrm>
              <a:off x="4935" y="5873"/>
              <a:ext cx="4463" cy="986"/>
            </a:xfrm>
            <a:prstGeom prst="cube">
              <a:avLst>
                <a:gd name="adj" fmla="val 25000"/>
              </a:avLst>
            </a:prstGeom>
            <a:solidFill>
              <a:srgbClr val="7030A0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km-KH" sz="200" b="1" i="0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MEF2" pitchFamily="2" charset="0"/>
                <a:ea typeface="Arial" pitchFamily="34" charset="0"/>
                <a:cs typeface="Khmer MEF2" pitchFamily="2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km-KH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Khmer MEF2" pitchFamily="2" charset="0"/>
                  <a:ea typeface="Arial" pitchFamily="34" charset="0"/>
                  <a:cs typeface="Khmer MEF2" pitchFamily="2" charset="0"/>
                </a:rPr>
                <a:t>ការផ្សាភ្ជាប់ថវិកាទៅនឹងគោលនយោបាយ</a:t>
              </a:r>
              <a:endPara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MEF2" pitchFamily="2" charset="0"/>
                <a:ea typeface="Arial" pitchFamily="34" charset="0"/>
                <a:cs typeface="Khmer MEF2" pitchFamily="2" charset="0"/>
              </a:endParaRPr>
            </a:p>
          </p:txBody>
        </p:sp>
        <p:sp>
          <p:nvSpPr>
            <p:cNvPr id="36871" name="AutoShape 7"/>
            <p:cNvSpPr>
              <a:spLocks noChangeArrowheads="1"/>
            </p:cNvSpPr>
            <p:nvPr/>
          </p:nvSpPr>
          <p:spPr bwMode="auto">
            <a:xfrm>
              <a:off x="6586" y="5126"/>
              <a:ext cx="4463" cy="986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km-KH" sz="1050" b="1" i="0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MEF2" pitchFamily="2" charset="0"/>
                <a:ea typeface="Arial" pitchFamily="34" charset="0"/>
                <a:cs typeface="Khmer MEF2" pitchFamily="2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km-KH" sz="1600" b="1" i="0" u="none" strike="noStrike" spc="150" normalizeH="0" baseline="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Khmer MEF2" pitchFamily="2" charset="0"/>
                  <a:ea typeface="Arial" pitchFamily="34" charset="0"/>
                  <a:cs typeface="Khmer MEF2" pitchFamily="2" charset="0"/>
                </a:rPr>
                <a:t>គណនេយ្យភាពចំពោះសមិទ្ធកម្ម</a:t>
              </a:r>
              <a:endParaRPr kumimoji="0" lang="en-US" sz="2000" b="1" i="0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MEF2" pitchFamily="2" charset="0"/>
                <a:cs typeface="Khmer MEF2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1555" y="76200"/>
            <a:ext cx="5352747" cy="7335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km-KH" sz="3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៣</a:t>
            </a:r>
            <a:r>
              <a:rPr lang="km-KH" sz="36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បញ្ហាប្រឈម (១)</a:t>
            </a: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55600" y="977900"/>
            <a:ext cx="11531600" cy="5575300"/>
            <a:chOff x="1695" y="336"/>
            <a:chExt cx="8750" cy="9510"/>
          </a:xfrm>
        </p:grpSpPr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130" y="1440"/>
              <a:ext cx="3859" cy="4877"/>
            </a:xfrm>
            <a:custGeom>
              <a:avLst/>
              <a:gdLst>
                <a:gd name="T0" fmla="*/ 0 w 3859"/>
                <a:gd name="T1" fmla="*/ 4877 h 4877"/>
                <a:gd name="T2" fmla="*/ 960 w 3859"/>
                <a:gd name="T3" fmla="*/ 2110 h 4877"/>
                <a:gd name="T4" fmla="*/ 3859 w 3859"/>
                <a:gd name="T5" fmla="*/ 0 h 4877"/>
                <a:gd name="T6" fmla="*/ 0 60000 65536"/>
                <a:gd name="T7" fmla="*/ 0 60000 65536"/>
                <a:gd name="T8" fmla="*/ 0 60000 65536"/>
                <a:gd name="T9" fmla="*/ 0 w 3859"/>
                <a:gd name="T10" fmla="*/ 0 h 4877"/>
                <a:gd name="T11" fmla="*/ 3859 w 3859"/>
                <a:gd name="T12" fmla="*/ 4877 h 48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59" h="4877">
                  <a:moveTo>
                    <a:pt x="0" y="4877"/>
                  </a:moveTo>
                  <a:cubicBezTo>
                    <a:pt x="158" y="3900"/>
                    <a:pt x="317" y="2923"/>
                    <a:pt x="960" y="2110"/>
                  </a:cubicBezTo>
                  <a:cubicBezTo>
                    <a:pt x="1603" y="1297"/>
                    <a:pt x="2731" y="648"/>
                    <a:pt x="3859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1695" y="336"/>
              <a:ext cx="8750" cy="9510"/>
              <a:chOff x="1695" y="336"/>
              <a:chExt cx="8750" cy="9510"/>
            </a:xfrm>
          </p:grpSpPr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>
                <a:off x="2120" y="748"/>
                <a:ext cx="8325" cy="8432"/>
                <a:chOff x="2120" y="748"/>
                <a:chExt cx="8325" cy="8432"/>
              </a:xfrm>
            </p:grpSpPr>
            <p:grpSp>
              <p:nvGrpSpPr>
                <p:cNvPr id="9" name="Group 25"/>
                <p:cNvGrpSpPr>
                  <a:grpSpLocks/>
                </p:cNvGrpSpPr>
                <p:nvPr/>
              </p:nvGrpSpPr>
              <p:grpSpPr bwMode="auto">
                <a:xfrm>
                  <a:off x="2120" y="748"/>
                  <a:ext cx="8325" cy="8432"/>
                  <a:chOff x="2120" y="748"/>
                  <a:chExt cx="8325" cy="8432"/>
                </a:xfrm>
              </p:grpSpPr>
              <p:cxnSp>
                <p:nvCxnSpPr>
                  <p:cNvPr id="24" name="AutoShape 26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-2051" y="4946"/>
                    <a:ext cx="8432" cy="36"/>
                  </a:xfrm>
                  <a:prstGeom prst="straightConnector1">
                    <a:avLst/>
                  </a:prstGeom>
                  <a:noFill/>
                  <a:ln w="57150">
                    <a:solidFill>
                      <a:srgbClr val="00B05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25" name="AutoShape 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120" y="9150"/>
                    <a:ext cx="8325" cy="0"/>
                  </a:xfrm>
                  <a:prstGeom prst="straightConnector1">
                    <a:avLst/>
                  </a:prstGeom>
                  <a:noFill/>
                  <a:ln w="57150">
                    <a:solidFill>
                      <a:srgbClr val="00B050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10" name="Group 28"/>
                <p:cNvGrpSpPr>
                  <a:grpSpLocks/>
                </p:cNvGrpSpPr>
                <p:nvPr/>
              </p:nvGrpSpPr>
              <p:grpSpPr bwMode="auto">
                <a:xfrm>
                  <a:off x="2190" y="1440"/>
                  <a:ext cx="7739" cy="7728"/>
                  <a:chOff x="2190" y="1440"/>
                  <a:chExt cx="7739" cy="7728"/>
                </a:xfrm>
              </p:grpSpPr>
              <p:grpSp>
                <p:nvGrpSpPr>
                  <p:cNvPr id="12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190" y="1440"/>
                    <a:ext cx="7739" cy="4877"/>
                    <a:chOff x="2190" y="1440"/>
                    <a:chExt cx="7739" cy="4877"/>
                  </a:xfrm>
                </p:grpSpPr>
                <p:cxnSp>
                  <p:nvCxnSpPr>
                    <p:cNvPr id="22" name="AutoShape 3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190" y="6317"/>
                      <a:ext cx="1940" cy="0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3" name="AutoShape 3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989" y="1440"/>
                      <a:ext cx="1940" cy="0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21" name="Freeform 32"/>
                  <p:cNvSpPr>
                    <a:spLocks/>
                  </p:cNvSpPr>
                  <p:nvPr/>
                </p:nvSpPr>
                <p:spPr bwMode="auto">
                  <a:xfrm>
                    <a:off x="4130" y="1440"/>
                    <a:ext cx="3859" cy="7728"/>
                  </a:xfrm>
                  <a:custGeom>
                    <a:avLst/>
                    <a:gdLst>
                      <a:gd name="T0" fmla="*/ 0 w 3859"/>
                      <a:gd name="T1" fmla="*/ 4877 h 7728"/>
                      <a:gd name="T2" fmla="*/ 927 w 3859"/>
                      <a:gd name="T3" fmla="*/ 6915 h 7728"/>
                      <a:gd name="T4" fmla="*/ 3859 w 3859"/>
                      <a:gd name="T5" fmla="*/ 0 h 7728"/>
                      <a:gd name="T6" fmla="*/ 0 60000 65536"/>
                      <a:gd name="T7" fmla="*/ 0 60000 65536"/>
                      <a:gd name="T8" fmla="*/ 0 60000 65536"/>
                      <a:gd name="T9" fmla="*/ 0 w 3859"/>
                      <a:gd name="T10" fmla="*/ 0 h 7728"/>
                      <a:gd name="T11" fmla="*/ 3859 w 3859"/>
                      <a:gd name="T12" fmla="*/ 7728 h 77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59" h="7728">
                        <a:moveTo>
                          <a:pt x="0" y="4877"/>
                        </a:moveTo>
                        <a:cubicBezTo>
                          <a:pt x="142" y="6302"/>
                          <a:pt x="284" y="7728"/>
                          <a:pt x="927" y="6915"/>
                        </a:cubicBezTo>
                        <a:cubicBezTo>
                          <a:pt x="1570" y="6102"/>
                          <a:pt x="2714" y="3051"/>
                          <a:pt x="3859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" name="Text Box 33"/>
              <p:cNvSpPr txBox="1">
                <a:spLocks noChangeArrowheads="1"/>
              </p:cNvSpPr>
              <p:nvPr/>
            </p:nvSpPr>
            <p:spPr bwMode="auto">
              <a:xfrm>
                <a:off x="8171" y="9180"/>
                <a:ext cx="2274" cy="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>
                  <a:spcAft>
                    <a:spcPts val="1000"/>
                  </a:spcAft>
                </a:pPr>
                <a:r>
                  <a:rPr lang="en-US" sz="2000" b="1">
                    <a:latin typeface="Calibri" pitchFamily="34" charset="0"/>
                  </a:rPr>
                  <a:t>Time</a:t>
                </a:r>
                <a:endParaRPr lang="en-US"/>
              </a:p>
            </p:txBody>
          </p: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1695" y="336"/>
                <a:ext cx="8521" cy="8170"/>
                <a:chOff x="1695" y="336"/>
                <a:chExt cx="8521" cy="8170"/>
              </a:xfrm>
            </p:grpSpPr>
            <p:sp>
              <p:nvSpPr>
                <p:cNvPr id="1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695" y="336"/>
                  <a:ext cx="936" cy="3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vert270"/>
                <a:lstStyle/>
                <a:p>
                  <a:pPr>
                    <a:spcAft>
                      <a:spcPts val="1000"/>
                    </a:spcAft>
                    <a:defRPr/>
                  </a:pPr>
                  <a:r>
                    <a:rPr lang="en-US" sz="2300" b="1" dirty="0">
                      <a:latin typeface="Calibri" pitchFamily="34" charset="0"/>
                      <a:ea typeface="Arial" pitchFamily="34" charset="0"/>
                    </a:rPr>
                    <a:t>Performance</a:t>
                  </a:r>
                  <a:endParaRPr lang="en-US" dirty="0"/>
                </a:p>
              </p:txBody>
            </p:sp>
            <p:sp>
              <p:nvSpPr>
                <p:cNvPr id="1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952" y="5712"/>
                  <a:ext cx="2565" cy="11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2000" b="1">
                      <a:latin typeface="Calibri" pitchFamily="34" charset="0"/>
                    </a:rPr>
                    <a:t>Current </a:t>
                  </a:r>
                </a:p>
                <a:p>
                  <a:pPr algn="ctr"/>
                  <a:r>
                    <a:rPr lang="en-US" sz="2000" b="1">
                      <a:latin typeface="Calibri" pitchFamily="34" charset="0"/>
                    </a:rPr>
                    <a:t>State</a:t>
                  </a:r>
                  <a:endParaRPr lang="en-US"/>
                </a:p>
              </p:txBody>
            </p:sp>
            <p:sp>
              <p:nvSpPr>
                <p:cNvPr id="1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706" y="7133"/>
                  <a:ext cx="4264" cy="1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>
                    <a:spcAft>
                      <a:spcPts val="1000"/>
                    </a:spcAft>
                  </a:pPr>
                  <a:r>
                    <a:rPr lang="en-US" sz="2000" b="1">
                      <a:solidFill>
                        <a:srgbClr val="0000FF"/>
                      </a:solidFill>
                      <a:latin typeface="Calibri" pitchFamily="34" charset="0"/>
                    </a:rPr>
                    <a:t>What actually happens in most cases</a:t>
                  </a:r>
                  <a:r>
                    <a:rPr lang="en-US" sz="2000" b="1">
                      <a:solidFill>
                        <a:srgbClr val="0000FF"/>
                      </a:solidFill>
                      <a:latin typeface="DaunPenh"/>
                    </a:rPr>
                    <a:t>.</a:t>
                  </a:r>
                  <a:endParaRPr lang="en-US"/>
                </a:p>
              </p:txBody>
            </p:sp>
            <p:sp>
              <p:nvSpPr>
                <p:cNvPr id="1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7651" y="844"/>
                  <a:ext cx="2565" cy="11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2000" b="1">
                      <a:latin typeface="Calibri" pitchFamily="34" charset="0"/>
                    </a:rPr>
                    <a:t>Desired  </a:t>
                  </a:r>
                </a:p>
                <a:p>
                  <a:pPr algn="ctr"/>
                  <a:r>
                    <a:rPr lang="en-US" sz="2000" b="1">
                      <a:latin typeface="Calibri" pitchFamily="34" charset="0"/>
                    </a:rPr>
                    <a:t>State</a:t>
                  </a:r>
                  <a:endParaRPr lang="en-US"/>
                </a:p>
              </p:txBody>
            </p:sp>
            <p:sp>
              <p:nvSpPr>
                <p:cNvPr id="1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163" y="1830"/>
                  <a:ext cx="3967" cy="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000" b="1">
                      <a:solidFill>
                        <a:srgbClr val="FF0000"/>
                      </a:solidFill>
                      <a:latin typeface="Calibri" pitchFamily="34" charset="0"/>
                    </a:rPr>
                    <a:t>What we (mistakenly) expect</a:t>
                  </a:r>
                  <a:endParaRPr lang="en-US"/>
                </a:p>
              </p:txBody>
            </p:sp>
          </p:grpSp>
        </p:grpSp>
      </p:grpSp>
      <p:sp>
        <p:nvSpPr>
          <p:cNvPr id="2" name="Rectangle 1"/>
          <p:cNvSpPr/>
          <p:nvPr/>
        </p:nvSpPr>
        <p:spPr>
          <a:xfrm>
            <a:off x="9141464" y="3119650"/>
            <a:ext cx="1628716" cy="64633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J-Curve</a:t>
            </a: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1555" y="76200"/>
            <a:ext cx="5352747" cy="7335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km-KH" sz="3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</a:t>
            </a:r>
            <a:r>
              <a:rPr lang="km-KH" sz="36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បញ្ហាប្រឈម (២)</a:t>
            </a: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pic>
        <p:nvPicPr>
          <p:cNvPr id="7" name="Picture 4" descr="155-free_rider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6183" y="1693864"/>
            <a:ext cx="6993417" cy="432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1600" y="5329536"/>
            <a:ext cx="57912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to deal with a free rider?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2000" y="990600"/>
            <a:ext cx="7010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Rider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508000" y="2133601"/>
            <a:ext cx="4978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A person/party that enjoys a benefit accruing from a collective effort, but contribute little or nothing to the effort.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726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1555" y="76200"/>
            <a:ext cx="5352747" cy="7335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km-KH" sz="3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៣</a:t>
            </a:r>
            <a:r>
              <a:rPr lang="km-KH" sz="36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បញ្ហាប្រឈម (៣)</a:t>
            </a: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06400" y="990600"/>
            <a:ext cx="9347199" cy="5562600"/>
            <a:chOff x="304799" y="990600"/>
            <a:chExt cx="7010400" cy="5562600"/>
          </a:xfrm>
        </p:grpSpPr>
        <p:sp>
          <p:nvSpPr>
            <p:cNvPr id="13" name="TextBox 12"/>
            <p:cNvSpPr txBox="1"/>
            <p:nvPr/>
          </p:nvSpPr>
          <p:spPr>
            <a:xfrm flipH="1">
              <a:off x="304799" y="1066800"/>
              <a:ext cx="923330" cy="54102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Resistance to </a:t>
              </a:r>
              <a:r>
                <a:rPr lang="en-US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Change</a:t>
              </a:r>
            </a:p>
            <a:p>
              <a:pPr algn="ctr">
                <a:defRPr/>
              </a:pPr>
              <a:endPara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14" name="Picture 5" descr="C:\Users\User\Desktop\50-reason-notto2_thum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1799" y="990600"/>
              <a:ext cx="4343400" cy="556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Left Brace 14"/>
            <p:cNvSpPr/>
            <p:nvPr/>
          </p:nvSpPr>
          <p:spPr>
            <a:xfrm>
              <a:off x="1234017" y="1382889"/>
              <a:ext cx="1742018" cy="4648200"/>
            </a:xfrm>
            <a:prstGeom prst="leftBrace">
              <a:avLst>
                <a:gd name="adj1" fmla="val 8333"/>
                <a:gd name="adj2" fmla="val 50539"/>
              </a:avLst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1" name="TextBox 10"/>
          <p:cNvSpPr txBox="1"/>
          <p:nvPr/>
        </p:nvSpPr>
        <p:spPr bwMode="auto">
          <a:xfrm rot="564598" flipH="1">
            <a:off x="10289738" y="1143000"/>
            <a:ext cx="1292662" cy="5410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need change, but I don’t want to change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61555" y="76200"/>
            <a:ext cx="6334845" cy="7335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km-KH" sz="3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៤</a:t>
            </a:r>
            <a:r>
              <a:rPr lang="km-KH" sz="36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សេចក្តីសន្និដ្ឋាន (១)</a:t>
            </a: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" y="2438399"/>
            <a:ext cx="5683758" cy="4191001"/>
            <a:chOff x="404977" y="2891971"/>
            <a:chExt cx="8357229" cy="60590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77" y="2891971"/>
              <a:ext cx="8357229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1493502" y="3213100"/>
              <a:ext cx="1007604" cy="308430"/>
            </a:xfrm>
            <a:prstGeom prst="roundRect">
              <a:avLst/>
            </a:prstGeom>
            <a:solidFill>
              <a:schemeClr val="bg1"/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km-KH" sz="1050" dirty="0" smtClean="0">
                  <a:solidFill>
                    <a:srgbClr val="9ABF65"/>
                  </a:solidFill>
                  <a:latin typeface="Khmer MEF2" panose="02000506000000020004" pitchFamily="2" charset="0"/>
                  <a:cs typeface="Khmer MEF2" panose="02000506000000020004" pitchFamily="2" charset="0"/>
                </a:rPr>
                <a:t>ព័ត៌មាន</a:t>
              </a:r>
              <a:endParaRPr lang="en-US" sz="1050" dirty="0">
                <a:solidFill>
                  <a:srgbClr val="9ABF65"/>
                </a:solidFill>
                <a:latin typeface="Khmer MEF2" panose="02000506000000020004" pitchFamily="2" charset="0"/>
                <a:cs typeface="Khmer MEF2" panose="02000506000000020004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1156" y="5646181"/>
              <a:ext cx="914400" cy="308430"/>
            </a:xfrm>
            <a:prstGeom prst="roundRect">
              <a:avLst/>
            </a:prstGeom>
            <a:solidFill>
              <a:schemeClr val="bg1"/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km-KH" sz="1100" dirty="0">
                  <a:solidFill>
                    <a:srgbClr val="8DB750"/>
                  </a:solidFill>
                  <a:latin typeface="Khmer MEF2" panose="02000506000000020004" pitchFamily="2" charset="0"/>
                  <a:cs typeface="Khmer MEF2" panose="02000506000000020004" pitchFamily="2" charset="0"/>
                </a:rPr>
                <a:t>ថវិកា</a:t>
              </a:r>
              <a:endParaRPr lang="en-US" sz="1100" dirty="0">
                <a:solidFill>
                  <a:srgbClr val="8DB750"/>
                </a:solidFill>
                <a:latin typeface="Khmer MEF2" panose="02000506000000020004" pitchFamily="2" charset="0"/>
                <a:cs typeface="Khmer MEF2" panose="02000506000000020004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009606" y="7570604"/>
              <a:ext cx="868839" cy="228600"/>
            </a:xfrm>
            <a:prstGeom prst="roundRect">
              <a:avLst/>
            </a:prstGeom>
            <a:solidFill>
              <a:schemeClr val="bg1"/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119132" y="8486269"/>
              <a:ext cx="1456547" cy="464714"/>
            </a:xfrm>
            <a:prstGeom prst="roundRect">
              <a:avLst/>
            </a:prstGeom>
            <a:solidFill>
              <a:schemeClr val="bg1"/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km-KH" sz="1050" dirty="0">
                  <a:solidFill>
                    <a:srgbClr val="8DB750"/>
                  </a:solidFill>
                  <a:latin typeface="Khmer MEF1" panose="02000506000000020004" pitchFamily="2" charset="0"/>
                  <a:cs typeface="Khmer MEF1" panose="02000506000000020004" pitchFamily="2" charset="0"/>
                </a:rPr>
                <a:t>លទ្ធផលក្នុងឆ្នាំ</a:t>
              </a:r>
              <a:endParaRPr lang="en-US" sz="1050" dirty="0">
                <a:solidFill>
                  <a:srgbClr val="8DB750"/>
                </a:solidFill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43600" y="2590800"/>
            <a:ext cx="6096000" cy="4114800"/>
            <a:chOff x="10018129" y="2966234"/>
            <a:chExt cx="7850521" cy="600215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8129" y="2966234"/>
              <a:ext cx="7850521" cy="6002154"/>
            </a:xfrm>
            <a:prstGeom prst="rect">
              <a:avLst/>
            </a:prstGeom>
            <a:solidFill>
              <a:schemeClr val="bg1"/>
            </a:solidFill>
            <a:ln w="6350">
              <a:noFill/>
              <a:prstDash val="dash"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11981925" y="3525159"/>
              <a:ext cx="2895602" cy="399141"/>
            </a:xfrm>
            <a:prstGeom prst="roundRect">
              <a:avLst/>
            </a:prstGeom>
            <a:solidFill>
              <a:schemeClr val="bg1"/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km-KH" sz="1400" dirty="0" smtClean="0">
                  <a:solidFill>
                    <a:srgbClr val="541911"/>
                  </a:solidFill>
                  <a:latin typeface="Khmer MEF1" panose="02000506000000020004" pitchFamily="2" charset="0"/>
                  <a:cs typeface="Khmer MEF1" panose="02000506000000020004" pitchFamily="2" charset="0"/>
                </a:rPr>
                <a:t>ព័ត៌មាន</a:t>
              </a:r>
              <a:r>
                <a:rPr lang="km-KH" sz="1400" dirty="0">
                  <a:solidFill>
                    <a:srgbClr val="541911"/>
                  </a:solidFill>
                  <a:latin typeface="Khmer MEF1" panose="02000506000000020004" pitchFamily="2" charset="0"/>
                  <a:cs typeface="Khmer MEF1" panose="02000506000000020004" pitchFamily="2" charset="0"/>
                </a:rPr>
                <a:t>សាមញ្ញងាយយល់</a:t>
              </a:r>
              <a:endParaRPr lang="en-US" sz="1400" dirty="0">
                <a:solidFill>
                  <a:srgbClr val="541911"/>
                </a:solidFill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483097" y="6761835"/>
              <a:ext cx="829469" cy="361320"/>
            </a:xfrm>
            <a:prstGeom prst="roundRect">
              <a:avLst/>
            </a:prstGeom>
            <a:solidFill>
              <a:schemeClr val="bg1"/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km-KH" sz="1200" dirty="0">
                  <a:solidFill>
                    <a:srgbClr val="541911"/>
                  </a:solidFill>
                  <a:latin typeface="Khmer MEF1" panose="02000506000000020004" pitchFamily="2" charset="0"/>
                  <a:cs typeface="Khmer MEF1" panose="02000506000000020004" pitchFamily="2" charset="0"/>
                </a:rPr>
                <a:t>ថវិកា</a:t>
              </a:r>
              <a:endParaRPr lang="en-US" sz="1200" dirty="0">
                <a:solidFill>
                  <a:srgbClr val="541911"/>
                </a:solidFill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4630310" y="7376159"/>
              <a:ext cx="1275710" cy="464792"/>
            </a:xfrm>
            <a:prstGeom prst="roundRect">
              <a:avLst/>
            </a:prstGeom>
            <a:solidFill>
              <a:schemeClr val="bg1"/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km-KH" sz="1000" dirty="0">
                  <a:solidFill>
                    <a:srgbClr val="541911"/>
                  </a:solidFill>
                  <a:latin typeface="Khmer MEF1" panose="02000506000000020004" pitchFamily="2" charset="0"/>
                  <a:cs typeface="Khmer MEF1" panose="02000506000000020004" pitchFamily="2" charset="0"/>
                </a:rPr>
                <a:t>លទ្ធផលក្នុងឆ្នាំ</a:t>
              </a:r>
              <a:endParaRPr lang="en-US" sz="1000" dirty="0">
                <a:solidFill>
                  <a:srgbClr val="541911"/>
                </a:solidFill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</p:grpSp>
      <p:sp>
        <p:nvSpPr>
          <p:cNvPr id="18" name="Curved Down Arrow 17"/>
          <p:cNvSpPr/>
          <p:nvPr/>
        </p:nvSpPr>
        <p:spPr>
          <a:xfrm>
            <a:off x="1905000" y="990600"/>
            <a:ext cx="7772400" cy="1524000"/>
          </a:xfrm>
          <a:prstGeom prst="curvedDownArrow">
            <a:avLst>
              <a:gd name="adj1" fmla="val 25000"/>
              <a:gd name="adj2" fmla="val 113663"/>
              <a:gd name="adj3" fmla="val 2401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6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61555" y="76200"/>
            <a:ext cx="6334845" cy="7335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km-KH" sz="3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៤</a:t>
            </a:r>
            <a:r>
              <a:rPr lang="km-KH" sz="36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សេចក្តីសន្និដ្ឋាន (២)</a:t>
            </a: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pic>
        <p:nvPicPr>
          <p:cNvPr id="1028" name="Picture 4" descr="http://clearcorpsdetroit.org/wp-content/uploads/2012/10/home-repair-resources-homepage-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199"/>
            <a:ext cx="53244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33400" y="1447800"/>
            <a:ext cx="4724400" cy="4724400"/>
            <a:chOff x="533400" y="1447800"/>
            <a:chExt cx="4724400" cy="4724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3400" y="1447800"/>
              <a:ext cx="4724400" cy="4724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2057400" y="3657600"/>
              <a:ext cx="1371600" cy="1343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598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1555" y="76200"/>
            <a:ext cx="6334845" cy="7335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km-KH" sz="3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៤</a:t>
            </a:r>
            <a:r>
              <a:rPr lang="km-KH" sz="36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សេចក្តីសន្និដ្ឋាន (៣)</a:t>
            </a: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348089"/>
            <a:ext cx="4848945" cy="2919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1371600"/>
            <a:ext cx="4724400" cy="2919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547777"/>
            <a:ext cx="11125200" cy="235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608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09800"/>
            <a:ext cx="117348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km-KH" sz="16600" cap="none" spc="1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MEF2" pitchFamily="2" charset="0"/>
                <a:cs typeface="Khmer MEF2" pitchFamily="2" charset="0"/>
              </a:rPr>
              <a:t>សូមអរគុណ</a:t>
            </a:r>
            <a:endParaRPr lang="en-US" sz="16600" cap="none" spc="15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152400"/>
            <a:ext cx="10498178" cy="13747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km-KH" sz="3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១</a:t>
            </a:r>
            <a:r>
              <a:rPr lang="km-KH" sz="36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សាវតា និងទិដ្ឋភាពទូទៅ</a:t>
            </a: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  <a:p>
            <a:pPr algn="ctr">
              <a:lnSpc>
                <a:spcPts val="5000"/>
              </a:lnSpc>
            </a:pP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143000"/>
            <a:ext cx="114300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m-KH" altLang="en-US" sz="2800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ប្រព័ន្ធហិរញ្ញវត្ថុសាធារណៈកម្ពុជាមានភាពទន់ខ្សោយ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m-KH" altLang="en-US" sz="2800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ការគ្រប់គ្រងហិរញ្ញប្បទាន និងជំនួយបច្ចេកទេសពីដៃគូអភិវឌ្ឍន៍មានភាពរប៉ាត់រប៉ាយ</a:t>
            </a:r>
          </a:p>
          <a:p>
            <a:pPr marL="514350" indent="-514350">
              <a:lnSpc>
                <a:spcPts val="4600"/>
              </a:lnSpc>
              <a:buFont typeface="Wingdings" panose="05000000000000000000" pitchFamily="2" charset="2"/>
              <a:buChar char="Ø"/>
            </a:pPr>
            <a:r>
              <a:rPr lang="km-KH" altLang="en-US" sz="2800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គឺជាកម្មវិធីកែទម្រង់</a:t>
            </a:r>
            <a:r>
              <a:rPr lang="ca-ES" altLang="en-US" sz="2800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រយៈពេលវែង៖</a:t>
            </a:r>
            <a:r>
              <a:rPr lang="km-KH" altLang="en-US" sz="2800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 </a:t>
            </a:r>
            <a:r>
              <a:rPr lang="en-US" altLang="en-US" sz="2800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២០០</a:t>
            </a:r>
            <a:r>
              <a:rPr lang="ca-ES" altLang="en-US" sz="2800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៥</a:t>
            </a:r>
            <a:r>
              <a:rPr lang="en-US" altLang="en-US" sz="2800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-២០២៥</a:t>
            </a:r>
          </a:p>
          <a:p>
            <a:pPr marL="514350" indent="-514350">
              <a:lnSpc>
                <a:spcPts val="4600"/>
              </a:lnSpc>
              <a:buFont typeface="Wingdings" panose="05000000000000000000" pitchFamily="2" charset="2"/>
              <a:buChar char="Ø"/>
            </a:pPr>
            <a:r>
              <a:rPr lang="km-KH" altLang="en-US" sz="2800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ទទួលបានការគាំទ្រ</a:t>
            </a:r>
            <a:r>
              <a:rPr lang="ca-ES" altLang="en-US" sz="2800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ផ្នែក</a:t>
            </a:r>
            <a:r>
              <a:rPr lang="km-KH" altLang="en-US" sz="2800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បចេ្ចកទេស និងហិរញ្ញវត្ថុ ពីដៃគូអភិវឌ្ឍន៍ចំនួន ១៣</a:t>
            </a:r>
          </a:p>
          <a:p>
            <a:pPr marL="509588" indent="-509588">
              <a:lnSpc>
                <a:spcPts val="4600"/>
              </a:lnSpc>
              <a:buFont typeface="Wingdings" panose="05000000000000000000" pitchFamily="2" charset="2"/>
              <a:buChar char="Ø"/>
            </a:pPr>
            <a:r>
              <a:rPr lang="km-KH" altLang="en-US" sz="2800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គោលដៅជាយុទ្ធសាស្ត្រ៖</a:t>
            </a:r>
            <a:r>
              <a:rPr lang="ca-ES" altLang="en-US" sz="2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ប្រព័ន្ធ​ហិរញ្ញវត្ថុ​សាធារណៈក្នុងកម្រិត​ឧត្តម</a:t>
            </a:r>
            <a:r>
              <a:rPr lang="km-KH" altLang="en-US" sz="2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​</a:t>
            </a:r>
            <a:r>
              <a:rPr lang="ca-ES" altLang="en-US" sz="2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មានុវត្តន៍</a:t>
            </a:r>
            <a:endParaRPr lang="km-KH" altLang="en-US" sz="28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MEF1" panose="02000506000000020004" pitchFamily="2" charset="0"/>
              <a:ea typeface="Khmer OS Battambang" panose="02000500000000000000" pitchFamily="2" charset="0"/>
              <a:cs typeface="Khmer MEF1" panose="02000506000000020004" pitchFamily="2" charset="0"/>
            </a:endParaRPr>
          </a:p>
          <a:p>
            <a:pPr marL="509588" indent="-509588">
              <a:lnSpc>
                <a:spcPts val="4600"/>
              </a:lnSpc>
              <a:buNone/>
              <a:tabLst>
                <a:tab pos="3941763" algn="l"/>
              </a:tabLst>
            </a:pPr>
            <a:r>
              <a:rPr lang="km-KH" altLang="en-US" sz="2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		</a:t>
            </a:r>
            <a:r>
              <a:rPr lang="ca-ES" altLang="en-US" sz="2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និង​ស្តង់ដារ​អន្តរជាតិ</a:t>
            </a:r>
            <a:r>
              <a:rPr lang="km-KH" altLang="en-US" sz="2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ត្រឹម</a:t>
            </a:r>
            <a:r>
              <a:rPr lang="ca-ES" altLang="en-US" sz="2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ឆ្នាំ២០</a:t>
            </a:r>
            <a:r>
              <a:rPr lang="km-KH" altLang="en-US" sz="2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២</a:t>
            </a:r>
            <a:r>
              <a:rPr lang="ca-ES" altLang="en-US" sz="2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៥</a:t>
            </a:r>
            <a:endParaRPr lang="km-KH" altLang="en-US" sz="2800" dirty="0" smtClean="0">
              <a:latin typeface="Khmer OS Battambang" panose="02000500000000000000" pitchFamily="2" charset="0"/>
              <a:ea typeface="Khmer OS Battambang" panose="02000500000000000000" pitchFamily="2" charset="0"/>
              <a:cs typeface="Khmer MEF1" panose="02000506000000020004" pitchFamily="2" charset="0"/>
            </a:endParaRPr>
          </a:p>
          <a:p>
            <a:pPr marL="514350" indent="-514350">
              <a:lnSpc>
                <a:spcPts val="4600"/>
              </a:lnSpc>
            </a:pPr>
            <a:endParaRPr lang="km-KH" altLang="en-US" sz="2800" dirty="0" smtClean="0">
              <a:latin typeface="Khmer OS Battambang" panose="02000500000000000000" pitchFamily="2" charset="0"/>
              <a:ea typeface="Khmer OS Battambang" panose="02000500000000000000" pitchFamily="2" charset="0"/>
              <a:cs typeface="Khmer MEF1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1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52400"/>
            <a:ext cx="10498178" cy="7335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km-KH" sz="3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១</a:t>
            </a:r>
            <a:r>
              <a:rPr lang="km-KH" sz="36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សាវតា និងទិដ្ឋភាពទូទៅ (</a:t>
            </a:r>
            <a:r>
              <a:rPr lang="km-KH" sz="3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</a:t>
            </a:r>
            <a:r>
              <a:rPr lang="km-KH" sz="36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)</a:t>
            </a: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1255" y="909851"/>
            <a:ext cx="11771088" cy="5694149"/>
            <a:chOff x="304798" y="1062718"/>
            <a:chExt cx="8534402" cy="5109482"/>
          </a:xfrm>
        </p:grpSpPr>
        <p:sp>
          <p:nvSpPr>
            <p:cNvPr id="20" name="AutoShape 3"/>
            <p:cNvSpPr>
              <a:spLocks noChangeArrowheads="1"/>
            </p:cNvSpPr>
            <p:nvPr/>
          </p:nvSpPr>
          <p:spPr bwMode="auto">
            <a:xfrm>
              <a:off x="304800" y="1062718"/>
              <a:ext cx="8534400" cy="1371600"/>
            </a:xfrm>
            <a:prstGeom prst="triangle">
              <a:avLst>
                <a:gd name="adj" fmla="val 50000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150000"/>
                </a:lnSpc>
              </a:pPr>
              <a:r>
                <a:rPr lang="ca-ES" sz="2000" dirty="0" smtClean="0">
                  <a:solidFill>
                    <a:srgbClr val="FFCC00"/>
                  </a:solidFill>
                  <a:latin typeface="Khmer MEF2" panose="02000506000000020004" pitchFamily="2" charset="0"/>
                  <a:cs typeface="Khmer MEF2" panose="02000506000000020004" pitchFamily="2" charset="0"/>
                </a:rPr>
                <a:t>ប្រព័ន្ធ​ហិរញ្ញវត្ថុ​សាធារណៈក្នុងកម្រិត​</a:t>
              </a:r>
            </a:p>
            <a:p>
              <a:pPr algn="ctr">
                <a:lnSpc>
                  <a:spcPct val="150000"/>
                </a:lnSpc>
              </a:pPr>
              <a:r>
                <a:rPr lang="ca-ES" sz="2000" dirty="0" smtClean="0">
                  <a:solidFill>
                    <a:srgbClr val="FFCC00"/>
                  </a:solidFill>
                  <a:latin typeface="Khmer MEF2" panose="02000506000000020004" pitchFamily="2" charset="0"/>
                  <a:cs typeface="Khmer MEF2" panose="02000506000000020004" pitchFamily="2" charset="0"/>
                </a:rPr>
                <a:t>ឧត្តមមានុវត្តន៍និង​ស្តង់ដារ​អន្តរជាតិនៅឆ្នាំ២០</a:t>
              </a:r>
              <a:r>
                <a:rPr lang="km-KH" sz="2000" dirty="0" smtClean="0">
                  <a:solidFill>
                    <a:srgbClr val="FFCC00"/>
                  </a:solidFill>
                  <a:latin typeface="Khmer MEF2" panose="02000506000000020004" pitchFamily="2" charset="0"/>
                  <a:cs typeface="Khmer MEF2" panose="02000506000000020004" pitchFamily="2" charset="0"/>
                </a:rPr>
                <a:t>២</a:t>
              </a:r>
              <a:r>
                <a:rPr lang="ca-ES" sz="2000" dirty="0" smtClean="0">
                  <a:solidFill>
                    <a:srgbClr val="FFCC00"/>
                  </a:solidFill>
                  <a:latin typeface="Khmer MEF2" panose="02000506000000020004" pitchFamily="2" charset="0"/>
                  <a:cs typeface="Khmer MEF2" panose="02000506000000020004" pitchFamily="2" charset="0"/>
                </a:rPr>
                <a:t>៥</a:t>
              </a:r>
              <a:endParaRPr lang="en-US" sz="2000" dirty="0">
                <a:solidFill>
                  <a:srgbClr val="FFCC00"/>
                </a:solidFill>
                <a:latin typeface="Khmer MEF2" panose="02000506000000020004" pitchFamily="2" charset="0"/>
                <a:cs typeface="Khmer MEF2" panose="02000506000000020004" pitchFamily="2" charset="0"/>
              </a:endParaRPr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 rot="16200000">
              <a:off x="1104900" y="1638300"/>
              <a:ext cx="457200" cy="2057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 marL="457200" indent="-457200" algn="ctr"/>
              <a:r>
                <a:rPr lang="ca-ES" sz="1600" dirty="0">
                  <a:latin typeface="Khmer MEF1" panose="02000506000000020004" pitchFamily="2" charset="0"/>
                  <a:cs typeface="Khmer MEF1" panose="02000506000000020004" pitchFamily="2" charset="0"/>
                </a:rPr>
                <a:t>ដំណាក់កាលទី១ </a:t>
              </a:r>
              <a:r>
                <a:rPr lang="en-US" sz="1600" dirty="0" smtClean="0">
                  <a:latin typeface="Khmer MEF1" panose="02000506000000020004" pitchFamily="2" charset="0"/>
                  <a:cs typeface="Khmer MEF1" panose="02000506000000020004" pitchFamily="2" charset="0"/>
                </a:rPr>
                <a:t>(២០០៥ -២០០៨) </a:t>
              </a:r>
              <a:endParaRPr lang="en-US" sz="1600" dirty="0"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 rot="16200000">
              <a:off x="3162300" y="1562100"/>
              <a:ext cx="457200" cy="2209800"/>
            </a:xfrm>
            <a:prstGeom prst="rect">
              <a:avLst/>
            </a:prstGeom>
            <a:solidFill>
              <a:srgbClr val="FFFF00">
                <a:shade val="30000"/>
                <a:satMod val="115000"/>
              </a:srgbClr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 marL="457200" indent="-457200" algn="ctr"/>
              <a:r>
                <a:rPr lang="ca-ES" sz="1600" dirty="0" smtClean="0">
                  <a:latin typeface="Khmer MEF1" panose="02000506000000020004" pitchFamily="2" charset="0"/>
                  <a:cs typeface="Khmer MEF1" panose="02000506000000020004" pitchFamily="2" charset="0"/>
                </a:rPr>
                <a:t>ដំណាក់កាលទី២</a:t>
              </a:r>
              <a:r>
                <a:rPr lang="en-US" sz="1600" b="1" dirty="0" smtClean="0">
                  <a:latin typeface="Times New Roman" pitchFamily="18" charset="0"/>
                </a:rPr>
                <a:t> (</a:t>
              </a:r>
              <a:r>
                <a:rPr lang="en-US" sz="1600" dirty="0">
                  <a:latin typeface="Khmer MEF1" panose="02000506000000020004" pitchFamily="2" charset="0"/>
                  <a:cs typeface="Khmer MEF1" panose="02000506000000020004" pitchFamily="2" charset="0"/>
                </a:rPr>
                <a:t>២០០៩ - </a:t>
              </a:r>
              <a:r>
                <a:rPr lang="en-US" sz="1600" dirty="0" smtClean="0">
                  <a:latin typeface="Khmer MEF1" panose="02000506000000020004" pitchFamily="2" charset="0"/>
                  <a:cs typeface="Khmer MEF1" panose="02000506000000020004" pitchFamily="2" charset="0"/>
                </a:rPr>
                <a:t>២០១៥)</a:t>
              </a:r>
              <a:endParaRPr lang="en-US" sz="1600" dirty="0"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 rot="-5400000">
              <a:off x="5257800" y="1600200"/>
              <a:ext cx="457200" cy="21336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 marL="457200" indent="-457200" algn="ctr"/>
              <a:r>
                <a:rPr lang="ca-ES" sz="1600" dirty="0" smtClean="0">
                  <a:latin typeface="Khmer MEF1" panose="02000506000000020004" pitchFamily="2" charset="0"/>
                  <a:cs typeface="Khmer MEF1" panose="02000506000000020004" pitchFamily="2" charset="0"/>
                </a:rPr>
                <a:t>ដំណាក់កាលទី</a:t>
              </a:r>
              <a:r>
                <a:rPr lang="ca-ES" sz="1600" dirty="0">
                  <a:latin typeface="Khmer MEF1" panose="02000506000000020004" pitchFamily="2" charset="0"/>
                  <a:cs typeface="Khmer MEF1" panose="02000506000000020004" pitchFamily="2" charset="0"/>
                </a:rPr>
                <a:t>៣</a:t>
              </a:r>
              <a:r>
                <a:rPr lang="en-US" sz="1600" dirty="0">
                  <a:latin typeface="Khmer MEF1" panose="02000506000000020004" pitchFamily="2" charset="0"/>
                  <a:cs typeface="Khmer MEF1" panose="02000506000000020004" pitchFamily="2" charset="0"/>
                </a:rPr>
                <a:t> (២០១៦ - ២០២០)</a:t>
              </a: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 rot="16200000">
              <a:off x="7467600" y="1524000"/>
              <a:ext cx="457200" cy="2286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 marL="457200" indent="-457200" algn="ctr"/>
              <a:r>
                <a:rPr lang="ca-ES" sz="1600" dirty="0" smtClean="0">
                  <a:latin typeface="Khmer MEF1" panose="02000506000000020004" pitchFamily="2" charset="0"/>
                  <a:cs typeface="Khmer MEF1" panose="02000506000000020004" pitchFamily="2" charset="0"/>
                </a:rPr>
                <a:t>ដំណាក់កាលទី៤</a:t>
              </a:r>
              <a:r>
                <a:rPr lang="en-US" sz="1600" b="1" dirty="0" smtClean="0">
                  <a:latin typeface="Times New Roman" pitchFamily="18" charset="0"/>
                </a:rPr>
                <a:t> </a:t>
              </a:r>
              <a:r>
                <a:rPr lang="en-US" sz="1600" dirty="0">
                  <a:latin typeface="Khmer MEF1" panose="02000506000000020004" pitchFamily="2" charset="0"/>
                  <a:cs typeface="Khmer MEF1" panose="02000506000000020004" pitchFamily="2" charset="0"/>
                </a:rPr>
                <a:t>(២០២១ - ២០២៥)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04798" y="2895600"/>
              <a:ext cx="8531353" cy="3276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36000">
                  <a:schemeClr val="accent1">
                    <a:lumMod val="75000"/>
                    <a:shade val="67500"/>
                    <a:satMod val="115000"/>
                  </a:schemeClr>
                </a:gs>
                <a:gs pos="91000">
                  <a:schemeClr val="bg1"/>
                </a:gs>
              </a:gsLst>
              <a:lin ang="0" scaled="1"/>
              <a:tileRect/>
            </a:gradFill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2000" b="1" u="sng" dirty="0">
                <a:latin typeface="Times New Roman" pitchFamily="18" charset="0"/>
              </a:endParaRPr>
            </a:p>
            <a:p>
              <a:endParaRPr lang="en-US" sz="2000" b="1" u="sng" dirty="0">
                <a:latin typeface="Times New Roman" pitchFamily="18" charset="0"/>
              </a:endParaRPr>
            </a:p>
            <a:p>
              <a:endParaRPr lang="en-US" sz="2000" b="1" u="sng" dirty="0">
                <a:latin typeface="Times New Roman" pitchFamily="18" charset="0"/>
              </a:endParaRPr>
            </a:p>
            <a:p>
              <a:endParaRPr lang="en-US" sz="2000" b="1" u="sng" dirty="0">
                <a:latin typeface="Times New Roman" pitchFamily="18" charset="0"/>
              </a:endParaRPr>
            </a:p>
            <a:p>
              <a:endParaRPr lang="en-US" sz="2000" b="1" u="sng" dirty="0">
                <a:latin typeface="Times New Roman" pitchFamily="18" charset="0"/>
              </a:endParaRPr>
            </a:p>
            <a:p>
              <a:endParaRPr lang="ca-ES" sz="2000" b="1" u="sng" dirty="0" smtClean="0">
                <a:latin typeface="Times New Roman" pitchFamily="18" charset="0"/>
              </a:endParaRPr>
            </a:p>
            <a:p>
              <a:endParaRPr lang="en-US" sz="2000" b="1" u="sng" dirty="0">
                <a:latin typeface="Times New Roman" pitchFamily="18" charset="0"/>
              </a:endParaRPr>
            </a:p>
            <a:p>
              <a:endParaRPr lang="en-US" sz="2000" b="1" u="sng" dirty="0">
                <a:latin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u="sng" dirty="0" smtClean="0">
                  <a:latin typeface="Khmer MEF2" panose="02000506000000020004" pitchFamily="2" charset="0"/>
                  <a:cs typeface="Khmer MEF2" panose="02000506000000020004" pitchFamily="2" charset="0"/>
                </a:rPr>
                <a:t>ជំហានទី១</a:t>
              </a:r>
              <a:r>
                <a:rPr lang="en-US" dirty="0" smtClean="0">
                  <a:latin typeface="Khmer MEF2" panose="02000506000000020004" pitchFamily="2" charset="0"/>
                  <a:cs typeface="Khmer MEF2" panose="02000506000000020004" pitchFamily="2" charset="0"/>
                </a:rPr>
                <a:t>:</a:t>
              </a:r>
              <a:endParaRPr lang="en-US" sz="2800" dirty="0">
                <a:latin typeface="Khmer MEF2" panose="02000506000000020004" pitchFamily="2" charset="0"/>
                <a:cs typeface="Khmer MEF2" panose="02000506000000020004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latin typeface="Khmer MEF1" panose="02000506000000020004" pitchFamily="2" charset="0"/>
                  <a:cs typeface="Khmer MEF1" panose="02000506000000020004" pitchFamily="2" charset="0"/>
                </a:rPr>
                <a:t>ភាពជឿទុកចិត្តនៃថវិកា</a:t>
              </a:r>
              <a:endParaRPr lang="en-US" dirty="0"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1676400" y="2895600"/>
              <a:ext cx="7159752" cy="251460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79000">
                  <a:schemeClr val="bg1"/>
                </a:gs>
              </a:gsLst>
              <a:lin ang="0" scaled="1"/>
              <a:tileRect/>
            </a:gradFill>
            <a:ln>
              <a:noFill/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2000" b="1" u="sng" dirty="0">
                <a:solidFill>
                  <a:srgbClr val="0000FF"/>
                </a:solidFill>
                <a:latin typeface="Times New Roman" pitchFamily="18" charset="0"/>
              </a:endParaRPr>
            </a:p>
            <a:p>
              <a:endParaRPr lang="en-US" sz="2000" b="1" u="sng" dirty="0">
                <a:solidFill>
                  <a:srgbClr val="0000FF"/>
                </a:solidFill>
                <a:latin typeface="Times New Roman" pitchFamily="18" charset="0"/>
              </a:endParaRPr>
            </a:p>
            <a:p>
              <a:endParaRPr lang="en-US" sz="2000" b="1" u="sng" dirty="0">
                <a:solidFill>
                  <a:srgbClr val="0000FF"/>
                </a:solidFill>
                <a:latin typeface="Times New Roman" pitchFamily="18" charset="0"/>
              </a:endParaRPr>
            </a:p>
            <a:p>
              <a:endParaRPr lang="en-US" sz="2000" b="1" u="sng" dirty="0">
                <a:solidFill>
                  <a:srgbClr val="0000FF"/>
                </a:solidFill>
                <a:latin typeface="Times New Roman" pitchFamily="18" charset="0"/>
              </a:endParaRPr>
            </a:p>
            <a:p>
              <a:endParaRPr lang="en-US" sz="2000" u="sng" dirty="0">
                <a:solidFill>
                  <a:srgbClr val="0000FF"/>
                </a:solidFill>
                <a:latin typeface="Khmer MEF1" panose="02000506000000020004" pitchFamily="2" charset="0"/>
                <a:cs typeface="Khmer MEF1" panose="02000506000000020004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u="sng" dirty="0" smtClean="0">
                  <a:solidFill>
                    <a:schemeClr val="bg1"/>
                  </a:solidFill>
                  <a:latin typeface="Khmer MEF2" panose="02000506000000020004" pitchFamily="2" charset="0"/>
                  <a:cs typeface="Khmer MEF2" panose="02000506000000020004" pitchFamily="2" charset="0"/>
                </a:rPr>
                <a:t>ជំហានទី២</a:t>
              </a:r>
              <a:r>
                <a:rPr lang="en-US" dirty="0" smtClean="0">
                  <a:solidFill>
                    <a:schemeClr val="bg1"/>
                  </a:solidFill>
                  <a:latin typeface="Khmer MEF2" panose="02000506000000020004" pitchFamily="2" charset="0"/>
                  <a:cs typeface="Khmer MEF2" panose="02000506000000020004" pitchFamily="2" charset="0"/>
                </a:rPr>
                <a:t>:</a:t>
              </a:r>
              <a:endParaRPr lang="en-US" sz="2800" dirty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chemeClr val="bg1"/>
                  </a:solidFill>
                  <a:latin typeface="Khmer MEF1" panose="02000506000000020004" pitchFamily="2" charset="0"/>
                  <a:cs typeface="Khmer MEF1" panose="02000506000000020004" pitchFamily="2" charset="0"/>
                </a:rPr>
                <a:t>គណនេយ្យភាពហិរញ្ញវត្ថុ</a:t>
              </a:r>
              <a:endParaRPr lang="en-US" dirty="0">
                <a:solidFill>
                  <a:schemeClr val="bg1"/>
                </a:solidFill>
                <a:latin typeface="Khmer MEF1" panose="02000506000000020004" pitchFamily="2" charset="0"/>
                <a:cs typeface="Khmer MEF1" panose="02000506000000020004" pitchFamily="2" charset="0"/>
              </a:endParaRPr>
            </a:p>
            <a:p>
              <a:pPr>
                <a:lnSpc>
                  <a:spcPct val="150000"/>
                </a:lnSpc>
              </a:pPr>
              <a:endParaRPr lang="en-US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429000" y="2895600"/>
              <a:ext cx="5407152" cy="17526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31000">
                  <a:srgbClr val="FFC000">
                    <a:shade val="67500"/>
                    <a:satMod val="115000"/>
                  </a:srgbClr>
                </a:gs>
                <a:gs pos="82000">
                  <a:schemeClr val="bg1"/>
                </a:gs>
              </a:gsLst>
              <a:lin ang="0" scaled="1"/>
              <a:tileRect/>
            </a:gradFill>
            <a:ln>
              <a:noFill/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2000" b="1" u="sng" dirty="0">
                <a:solidFill>
                  <a:srgbClr val="0000FF"/>
                </a:solidFill>
                <a:latin typeface="Times New Roman" pitchFamily="18" charset="0"/>
              </a:endParaRPr>
            </a:p>
            <a:p>
              <a:endParaRPr lang="en-US" sz="2000" b="1" u="sng" dirty="0">
                <a:solidFill>
                  <a:srgbClr val="0000FF"/>
                </a:solidFill>
                <a:latin typeface="Times New Roman" pitchFamily="18" charset="0"/>
              </a:endParaRPr>
            </a:p>
            <a:p>
              <a:endParaRPr lang="en-US" sz="2000" b="1" u="sng" dirty="0">
                <a:solidFill>
                  <a:srgbClr val="0000FF"/>
                </a:solidFill>
                <a:latin typeface="Khmer MEF2" panose="02000506000000020004" pitchFamily="2" charset="0"/>
                <a:cs typeface="Khmer MEF2" panose="02000506000000020004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u="sng" dirty="0" smtClean="0">
                  <a:solidFill>
                    <a:schemeClr val="bg1"/>
                  </a:solidFill>
                  <a:latin typeface="Khmer MEF2" panose="02000506000000020004" pitchFamily="2" charset="0"/>
                  <a:cs typeface="Khmer MEF2" panose="02000506000000020004" pitchFamily="2" charset="0"/>
                </a:rPr>
                <a:t>ជំហានទី៣</a:t>
              </a:r>
              <a:r>
                <a:rPr lang="en-US" dirty="0" smtClean="0">
                  <a:solidFill>
                    <a:schemeClr val="bg1"/>
                  </a:solidFill>
                  <a:latin typeface="Khmer MEF2" panose="02000506000000020004" pitchFamily="2" charset="0"/>
                  <a:cs typeface="Khmer MEF2" panose="02000506000000020004" pitchFamily="2" charset="0"/>
                </a:rPr>
                <a:t>:</a:t>
              </a:r>
              <a:endParaRPr lang="en-US" sz="2800" dirty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chemeClr val="bg1"/>
                  </a:solidFill>
                  <a:latin typeface="Khmer MEF1" panose="02000506000000020004" pitchFamily="2" charset="0"/>
                  <a:cs typeface="Khmer MEF1" panose="02000506000000020004" pitchFamily="2" charset="0"/>
                </a:rPr>
                <a:t>ផ្សារភ្ជាប់ថវិកាទៅនឹង</a:t>
              </a:r>
              <a:r>
                <a:rPr lang="en-US" dirty="0" smtClean="0">
                  <a:solidFill>
                    <a:schemeClr val="bg1"/>
                  </a:solidFill>
                  <a:latin typeface="Khmer MEF1" panose="02000506000000020004" pitchFamily="2" charset="0"/>
                  <a:cs typeface="Khmer MEF1" panose="02000506000000020004" pitchFamily="2" charset="0"/>
                </a:rPr>
                <a:t>​</a:t>
              </a:r>
              <a:r>
                <a:rPr lang="en-US" dirty="0" err="1" smtClean="0">
                  <a:solidFill>
                    <a:schemeClr val="bg1"/>
                  </a:solidFill>
                  <a:latin typeface="Khmer MEF1" panose="02000506000000020004" pitchFamily="2" charset="0"/>
                  <a:cs typeface="Khmer MEF1" panose="02000506000000020004" pitchFamily="2" charset="0"/>
                </a:rPr>
                <a:t>គោលនយោបាយ</a:t>
              </a:r>
              <a:endParaRPr lang="en-US" sz="2400" dirty="0">
                <a:solidFill>
                  <a:schemeClr val="bg1"/>
                </a:solidFill>
                <a:latin typeface="Khmer MEF1" panose="02000506000000020004" pitchFamily="2" charset="0"/>
                <a:cs typeface="Khmer MEF1" panose="02000506000000020004" pitchFamily="2" charset="0"/>
              </a:endParaRPr>
            </a:p>
            <a:p>
              <a:endParaRPr lang="en-US" sz="2400" dirty="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5562600" y="2895600"/>
              <a:ext cx="3276600" cy="990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lnSpc>
                  <a:spcPct val="150000"/>
                </a:lnSpc>
              </a:pPr>
              <a:r>
                <a:rPr lang="en-US" u="sng" dirty="0" smtClean="0">
                  <a:latin typeface="Khmer MEF2" panose="02000506000000020004" pitchFamily="2" charset="0"/>
                  <a:cs typeface="Khmer MEF2" panose="02000506000000020004" pitchFamily="2" charset="0"/>
                </a:rPr>
                <a:t>ជំហានទី៤</a:t>
              </a:r>
              <a:r>
                <a:rPr lang="en-US" dirty="0" smtClean="0">
                  <a:latin typeface="Khmer MEF2" panose="02000506000000020004" pitchFamily="2" charset="0"/>
                  <a:cs typeface="Khmer MEF2" panose="02000506000000020004" pitchFamily="2" charset="0"/>
                </a:rPr>
                <a:t>:</a:t>
              </a:r>
              <a:endParaRPr lang="en-US" sz="2800" dirty="0">
                <a:latin typeface="Khmer MEF2" panose="02000506000000020004" pitchFamily="2" charset="0"/>
                <a:cs typeface="Khmer MEF2" panose="02000506000000020004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ca-ES" dirty="0" smtClean="0">
                  <a:latin typeface="Khmer MEF1" panose="02000506000000020004" pitchFamily="2" charset="0"/>
                  <a:cs typeface="Khmer MEF1" panose="02000506000000020004" pitchFamily="2" charset="0"/>
                </a:rPr>
                <a:t>គណនេយ្យភាពចំពោះសមិទ្ធកម្ម</a:t>
              </a:r>
              <a:endParaRPr lang="en-US" dirty="0"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88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/>
          <p:cNvCxnSpPr/>
          <p:nvPr/>
        </p:nvCxnSpPr>
        <p:spPr>
          <a:xfrm>
            <a:off x="1219200" y="3962400"/>
            <a:ext cx="9706973" cy="7620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2400"/>
            <a:ext cx="10498178" cy="7335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km-KH" sz="3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</a:t>
            </a:r>
            <a:r>
              <a:rPr lang="km-KH" sz="36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វិសាលភាពនៃការអនុវត្ត </a:t>
            </a: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066800"/>
            <a:ext cx="10972800" cy="579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600"/>
              </a:lnSpc>
              <a:buFont typeface="Arial" pitchFamily="34" charset="0"/>
              <a:buNone/>
            </a:pPr>
            <a:r>
              <a:rPr lang="km-KH" altLang="en-US" dirty="0" smtClean="0">
                <a:solidFill>
                  <a:prstClr val="black"/>
                </a:solidFill>
                <a:latin typeface="Khmer OS Battambang" panose="02000500000000000000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	</a:t>
            </a:r>
          </a:p>
        </p:txBody>
      </p:sp>
      <p:grpSp>
        <p:nvGrpSpPr>
          <p:cNvPr id="5" name="Group 4"/>
          <p:cNvGrpSpPr/>
          <p:nvPr/>
        </p:nvGrpSpPr>
        <p:grpSpPr>
          <a:xfrm rot="16200000">
            <a:off x="-800098" y="3390899"/>
            <a:ext cx="3048000" cy="1143002"/>
            <a:chOff x="4648200" y="3124200"/>
            <a:chExt cx="3048000" cy="1447800"/>
          </a:xfrm>
        </p:grpSpPr>
        <p:sp>
          <p:nvSpPr>
            <p:cNvPr id="2" name="Oval 1"/>
            <p:cNvSpPr/>
            <p:nvPr/>
          </p:nvSpPr>
          <p:spPr>
            <a:xfrm>
              <a:off x="4648200" y="3124200"/>
              <a:ext cx="3048000" cy="14478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906412" y="3478031"/>
              <a:ext cx="237917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m-KH" sz="40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Khmer MEF1" panose="02000506000000020004" pitchFamily="2" charset="0"/>
                  <a:cs typeface="Khmer MEF1" panose="02000506000000020004" pitchFamily="2" charset="0"/>
                </a:rPr>
                <a:t>វិសាលភាព</a:t>
              </a:r>
              <a:endParaRPr lang="en-U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</p:grpSp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xmlns="" val="647683408"/>
              </p:ext>
            </p:extLst>
          </p:nvPr>
        </p:nvGraphicFramePr>
        <p:xfrm>
          <a:off x="1460501" y="990600"/>
          <a:ext cx="1034415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Rectangle 43"/>
          <p:cNvSpPr/>
          <p:nvPr/>
        </p:nvSpPr>
        <p:spPr>
          <a:xfrm rot="16200000">
            <a:off x="-348986" y="3853933"/>
            <a:ext cx="451117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m-KH" altLang="en-US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១.រៀបចំក្របខ័ណ្ឌ</a:t>
            </a:r>
            <a:r>
              <a:rPr lang="km-KH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គោលនយោបាយម៉ាក្រូសេដ្ឋកិច្ច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 rot="16200000">
            <a:off x="1961154" y="3920358"/>
            <a:ext cx="20858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m-KH" altLang="en-US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២.កែ</a:t>
            </a:r>
            <a:r>
              <a:rPr lang="km-KH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លម្អប្រព័ន្ធថវិកា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 rot="16200000">
            <a:off x="2133614" y="3586712"/>
            <a:ext cx="3801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altLang="en-US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៣.កែ</a:t>
            </a:r>
            <a:r>
              <a:rPr lang="km-KH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លម្អគោលនយោបាយ</a:t>
            </a:r>
            <a:r>
              <a:rPr lang="ca-ES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សារពើ</a:t>
            </a:r>
            <a:r>
              <a:rPr lang="km-KH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ពន្ធ</a:t>
            </a:r>
            <a:r>
              <a:rPr lang="km-KH" altLang="en-US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និង</a:t>
            </a:r>
            <a:endParaRPr lang="en-US" altLang="en-US" dirty="0" smtClean="0">
              <a:latin typeface="Khmer MEF1" panose="02000506000000020004" pitchFamily="2" charset="0"/>
              <a:ea typeface="Khmer OS Battambang" panose="02000500000000000000" pitchFamily="2" charset="0"/>
              <a:cs typeface="Khmer MEF1" panose="0200050600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km-KH" altLang="en-US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មិន</a:t>
            </a:r>
            <a:r>
              <a:rPr lang="km-KH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មែន</a:t>
            </a:r>
            <a:r>
              <a:rPr lang="ca-ES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សារពើ</a:t>
            </a:r>
            <a:r>
              <a:rPr lang="km-KH" altLang="en-US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ពន្ធ</a:t>
            </a:r>
            <a:endParaRPr lang="km-KH" altLang="en-US" dirty="0">
              <a:latin typeface="Khmer MEF1" panose="02000506000000020004" pitchFamily="2" charset="0"/>
              <a:ea typeface="Khmer OS Battambang" panose="02000500000000000000" pitchFamily="2" charset="0"/>
              <a:cs typeface="Khmer MEF1" panose="02000506000000020004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 rot="16200000">
            <a:off x="3324588" y="3920358"/>
            <a:ext cx="35189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m-KH" altLang="en-US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៤.កែ</a:t>
            </a:r>
            <a:r>
              <a:rPr lang="km-KH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លម្អប្រព័ន្ធគណនេយ្យសាធារ</a:t>
            </a:r>
            <a:r>
              <a:rPr lang="km-KH" altLang="en-US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ណៈ</a:t>
            </a:r>
            <a:endParaRPr lang="km-KH" altLang="en-US" dirty="0">
              <a:latin typeface="Khmer MEF1" panose="02000506000000020004" pitchFamily="2" charset="0"/>
              <a:ea typeface="Khmer OS Battambang" panose="02000500000000000000" pitchFamily="2" charset="0"/>
              <a:cs typeface="Khmer MEF1" panose="02000506000000020004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 rot="16200000">
            <a:off x="4243191" y="3782141"/>
            <a:ext cx="3570208" cy="6822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600"/>
              </a:lnSpc>
            </a:pPr>
            <a:r>
              <a:rPr lang="km-KH" altLang="en-US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៥.បង្កើត</a:t>
            </a:r>
            <a:r>
              <a:rPr lang="km-KH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ប្រព័ន្ធសវនកម្ម និងអធិការ</a:t>
            </a:r>
            <a:r>
              <a:rPr lang="km-KH" altLang="en-US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កិច្ច</a:t>
            </a:r>
            <a:endParaRPr lang="km-KH" altLang="en-US" dirty="0">
              <a:latin typeface="Khmer OS Battambang" panose="02000500000000000000" pitchFamily="2" charset="0"/>
              <a:ea typeface="Khmer OS Battambang" panose="02000500000000000000" pitchFamily="2" charset="0"/>
              <a:cs typeface="Khmer MEF1" panose="02000506000000020004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 rot="16200000">
            <a:off x="5403982" y="3789552"/>
            <a:ext cx="3320140" cy="6822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600"/>
              </a:lnSpc>
            </a:pPr>
            <a:r>
              <a:rPr lang="km-KH" altLang="en-US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៦.ពង្រឹង</a:t>
            </a:r>
            <a:r>
              <a:rPr lang="km-KH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ការគ្រប់គ្រងទ្រព្យសម្បត្តិរដ្ឋ</a:t>
            </a:r>
            <a:endParaRPr lang="km-KH" altLang="en-US" dirty="0">
              <a:latin typeface="Khmer OS Battambang" panose="02000500000000000000" pitchFamily="2" charset="0"/>
              <a:ea typeface="Khmer OS Battambang" panose="02000500000000000000" pitchFamily="2" charset="0"/>
              <a:cs typeface="Khmer MEF1" panose="02000506000000020004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 rot="16200000">
            <a:off x="5928283" y="3978605"/>
            <a:ext cx="4434227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06400" indent="0">
              <a:lnSpc>
                <a:spcPct val="150000"/>
              </a:lnSpc>
              <a:tabLst>
                <a:tab pos="800100" algn="l"/>
              </a:tabLst>
            </a:pPr>
            <a:r>
              <a:rPr lang="km-KH" altLang="en-US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៧.</a:t>
            </a:r>
            <a:r>
              <a:rPr lang="ca-ES" altLang="en-US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ពង្រឹង</a:t>
            </a:r>
            <a:r>
              <a:rPr lang="ca-ES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​គោលនយោបាយ​</a:t>
            </a:r>
            <a:r>
              <a:rPr lang="km-KH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វិមជ្ឈការហិរញ្ញវត្ថុ</a:t>
            </a:r>
          </a:p>
        </p:txBody>
      </p:sp>
      <p:sp>
        <p:nvSpPr>
          <p:cNvPr id="51" name="Rectangle 50"/>
          <p:cNvSpPr/>
          <p:nvPr/>
        </p:nvSpPr>
        <p:spPr>
          <a:xfrm rot="16200000">
            <a:off x="7427894" y="3869344"/>
            <a:ext cx="3568606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06400" indent="0">
              <a:lnSpc>
                <a:spcPct val="150000"/>
              </a:lnSpc>
              <a:tabLst>
                <a:tab pos="800100" algn="l"/>
              </a:tabLst>
            </a:pPr>
            <a:r>
              <a:rPr lang="km-KH" altLang="en-US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៨.</a:t>
            </a:r>
            <a:r>
              <a:rPr lang="en-US" altLang="en-US" dirty="0" err="1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ពង្រឹង</a:t>
            </a:r>
            <a:r>
              <a:rPr lang="en-US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​</a:t>
            </a:r>
            <a:r>
              <a:rPr lang="km-KH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ប្រព័ន្ធលទ្ធកម្មសាធារណៈ</a:t>
            </a:r>
          </a:p>
        </p:txBody>
      </p:sp>
      <p:sp>
        <p:nvSpPr>
          <p:cNvPr id="52" name="Rectangle 51"/>
          <p:cNvSpPr/>
          <p:nvPr/>
        </p:nvSpPr>
        <p:spPr>
          <a:xfrm rot="16200000">
            <a:off x="7899657" y="3556797"/>
            <a:ext cx="4681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km-KH" altLang="en-US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៩.</a:t>
            </a:r>
            <a:r>
              <a:rPr lang="en-US" altLang="en-US" dirty="0" err="1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ពង្រឹង</a:t>
            </a:r>
            <a:r>
              <a:rPr lang="en-US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​</a:t>
            </a:r>
            <a:r>
              <a:rPr lang="km-KH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ការគ្រប់គ្រងហិរញ្ញវត្ថុ</a:t>
            </a:r>
            <a:r>
              <a:rPr lang="ca-ES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សាធារណៈតាម​</a:t>
            </a:r>
            <a:r>
              <a:rPr lang="km-KH" altLang="en-US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ប្រព័ន្ធ</a:t>
            </a:r>
            <a:endParaRPr lang="en-US" altLang="en-US" dirty="0" smtClean="0">
              <a:latin typeface="Khmer MEF1" panose="02000506000000020004" pitchFamily="2" charset="0"/>
              <a:ea typeface="Khmer OS Battambang" panose="02000500000000000000" pitchFamily="2" charset="0"/>
              <a:cs typeface="Khmer MEF1" panose="0200050600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km-KH" altLang="en-US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ព័ត៌មាន</a:t>
            </a:r>
            <a:r>
              <a:rPr lang="km-KH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វិទ្យា</a:t>
            </a:r>
            <a:r>
              <a:rPr lang="en-US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 </a:t>
            </a:r>
            <a:r>
              <a:rPr lang="km-KH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(</a:t>
            </a:r>
            <a:r>
              <a:rPr lang="en-US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FMIS</a:t>
            </a:r>
            <a:r>
              <a:rPr lang="km-KH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)</a:t>
            </a:r>
            <a:endParaRPr lang="km-KH" altLang="en-US" dirty="0">
              <a:latin typeface="Khmer OS Battambang" panose="02000500000000000000" pitchFamily="2" charset="0"/>
              <a:ea typeface="Khmer OS Battambang" panose="02000500000000000000" pitchFamily="2" charset="0"/>
              <a:cs typeface="Khmer MEF1" panose="02000506000000020004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 rot="16200000">
            <a:off x="9534447" y="3678862"/>
            <a:ext cx="3387466" cy="6822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600"/>
              </a:lnSpc>
            </a:pPr>
            <a:r>
              <a:rPr lang="km-KH" altLang="en-US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១០.</a:t>
            </a:r>
            <a:r>
              <a:rPr lang="ca-ES" altLang="en-US" dirty="0" smtClean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អភិវឌ្ឍ</a:t>
            </a:r>
            <a:r>
              <a:rPr lang="ca-ES" altLang="en-US" dirty="0">
                <a:latin typeface="Khmer MEF1" panose="02000506000000020004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ធនធានមនុស្សនិង​ស្ថាប័ន</a:t>
            </a:r>
            <a:endParaRPr lang="km-KH" altLang="en-US" dirty="0">
              <a:latin typeface="Khmer OS Battambang" panose="02000500000000000000" pitchFamily="2" charset="0"/>
              <a:ea typeface="Khmer OS Battambang" panose="02000500000000000000" pitchFamily="2" charset="0"/>
              <a:cs typeface="Khmer MEF1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6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2400"/>
            <a:ext cx="10498178" cy="7335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km-KH" sz="3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</a:t>
            </a:r>
            <a:r>
              <a:rPr lang="km-KH" sz="36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វិសាលភាពនៃការអនុវត្ត (១)</a:t>
            </a:r>
            <a:endParaRPr lang="en-US" sz="36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066800"/>
            <a:ext cx="10972800" cy="579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600"/>
              </a:lnSpc>
              <a:buFont typeface="Arial" pitchFamily="34" charset="0"/>
              <a:buNone/>
            </a:pPr>
            <a:r>
              <a:rPr lang="km-KH" altLang="en-US" dirty="0" smtClean="0">
                <a:solidFill>
                  <a:prstClr val="black"/>
                </a:solidFill>
                <a:latin typeface="Khmer OS Battambang" panose="02000500000000000000" pitchFamily="2" charset="0"/>
                <a:ea typeface="Khmer OS Battambang" panose="02000500000000000000" pitchFamily="2" charset="0"/>
                <a:cs typeface="Khmer MEF1" panose="02000506000000020004" pitchFamily="2" charset="0"/>
              </a:rPr>
              <a:t>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1781335"/>
              </p:ext>
            </p:extLst>
          </p:nvPr>
        </p:nvGraphicFramePr>
        <p:xfrm>
          <a:off x="152400" y="1219200"/>
          <a:ext cx="11887201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1981200"/>
                <a:gridCol w="4876801"/>
              </a:tblGrid>
              <a:tr h="762000">
                <a:tc gridSpan="3">
                  <a:txBody>
                    <a:bodyPr/>
                    <a:lstStyle/>
                    <a:p>
                      <a:pPr marL="91440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rgbClr val="0000FF"/>
                        </a:solidFill>
                        <a:latin typeface="Khmer MEF2" panose="02000506000000020004" pitchFamily="2" charset="0"/>
                        <a:cs typeface="Khmer MEF2" panose="02000506000000020004" pitchFamily="2" charset="0"/>
                      </a:endParaRPr>
                    </a:p>
                    <a:p>
                      <a:pPr marL="91440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2000" b="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cs typeface="Khmer MEF2" panose="02000506000000020004" pitchFamily="2" charset="0"/>
                        </a:rPr>
                        <a:t>វិសាលភាព ១៖ </a:t>
                      </a:r>
                      <a:r>
                        <a:rPr lang="km-KH" altLang="en-US" sz="2000" b="0" dirty="0" smtClean="0">
                          <a:solidFill>
                            <a:srgbClr val="0000FF"/>
                          </a:solidFill>
                          <a:latin typeface="Khmer MEF2" panose="02000506000000020004" pitchFamily="2" charset="0"/>
                          <a:ea typeface="Khmer OS Battambang" panose="02000500000000000000" pitchFamily="2" charset="0"/>
                          <a:cs typeface="Khmer MEF2" panose="02000506000000020004" pitchFamily="2" charset="0"/>
                        </a:rPr>
                        <a:t>រៀបចំក្របខ័ណ្ឌគោលនយោបាយម៉ាក្រូសេដ្ឋកិច្ច</a:t>
                      </a:r>
                      <a:endParaRPr lang="en-US" sz="2000" b="0" cap="none" spc="0" dirty="0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Khmer MEF2" panose="02000506000000020004" pitchFamily="2" charset="0"/>
                        <a:cs typeface="Khmer MEF2" panose="02000506000000020004" pitchFamily="2" charset="0"/>
                      </a:endParaRPr>
                    </a:p>
                    <a:p>
                      <a:pPr lvl="2"/>
                      <a:endParaRPr lang="en-US" sz="2000" b="0" dirty="0">
                        <a:solidFill>
                          <a:srgbClr val="0000FF"/>
                        </a:solidFill>
                        <a:latin typeface="Khmer MEF1" panose="02000506000000020004" pitchFamily="2" charset="0"/>
                        <a:cs typeface="Khmer MEF1" panose="02000506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225425" indent="-22542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kern="120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ea typeface="+mn-ea"/>
                          <a:cs typeface="Khmer MEF1" pitchFamily="2" charset="0"/>
                        </a:rPr>
                        <a:t>ការគ្រប់គ្រងបំណុលមិនទាន់មានប្រសិទ្ធភាព (ក្នុងស្រុក និងក្រៅស្រុក)</a:t>
                      </a:r>
                    </a:p>
                    <a:p>
                      <a:pPr marL="225425" indent="-22542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kern="120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ea typeface="+mn-ea"/>
                          <a:cs typeface="Khmer MEF1" pitchFamily="2" charset="0"/>
                        </a:rPr>
                        <a:t>ការរៀបចំ</a:t>
                      </a:r>
                      <a:r>
                        <a:rPr lang="km-KH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​​</a:t>
                      </a:r>
                      <a:r>
                        <a:rPr lang="km-KH" sz="2400" b="0" kern="120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ea typeface="+mn-ea"/>
                          <a:cs typeface="Khmer MEF1" pitchFamily="2" charset="0"/>
                        </a:rPr>
                        <a:t>ក្របខ័ណ្ឌគោល​នយោបាយ           ម៉ាក្រូ​សេដ្ឋកិច្ចមិនទាន់មានភាពគ្រប់ ជ្រុងជ្រោយ 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latin typeface="Khmer MEF1" pitchFamily="2" charset="0"/>
                        <a:ea typeface="+mn-ea"/>
                        <a:cs typeface="Khmer MEF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km-KH" sz="2000" b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sz="2000" b="0" dirty="0">
                        <a:solidFill>
                          <a:srgbClr val="0000FF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km-KH" sz="2400" b="0" kern="120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ea typeface="+mn-ea"/>
                          <a:cs typeface="Khmer MEF1" pitchFamily="2" charset="0"/>
                        </a:rPr>
                        <a:t>អនុវត្តយុទ្ធសាស្ត្រគ្រប់គ្រងបំណុល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m-KH" sz="2400" b="0" kern="120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ea typeface="+mn-ea"/>
                          <a:cs typeface="Khmer MEF1" pitchFamily="2" charset="0"/>
                        </a:rPr>
                        <a:t>ការរៀបចំ</a:t>
                      </a:r>
                      <a:r>
                        <a:rPr lang="km-KH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​​</a:t>
                      </a:r>
                      <a:r>
                        <a:rPr lang="km-KH" sz="2400" b="0" kern="1200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ea typeface="+mn-ea"/>
                          <a:cs typeface="Khmer MEF1" pitchFamily="2" charset="0"/>
                        </a:rPr>
                        <a:t>ក្របខ័ណ្ឌ គោល​នយោបាយ           ម៉ាក្រូ​សេដ្ឋកិច្ចកាន់តែ មានប្រសិទ្ធភាព </a:t>
                      </a:r>
                      <a:endParaRPr lang="en-US" sz="2400" b="0" kern="1200" baseline="0" dirty="0" smtClean="0">
                        <a:solidFill>
                          <a:schemeClr val="tx1"/>
                        </a:solidFill>
                        <a:latin typeface="Khmer MEF1" pitchFamily="2" charset="0"/>
                        <a:ea typeface="+mn-ea"/>
                        <a:cs typeface="Khmer MEF1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endParaRPr lang="km-KH" sz="2400" b="0" kern="1200" baseline="0" dirty="0" smtClean="0">
                        <a:solidFill>
                          <a:schemeClr val="tx1"/>
                        </a:solidFill>
                        <a:latin typeface="Khmer MEF1" pitchFamily="2" charset="0"/>
                        <a:ea typeface="+mn-ea"/>
                        <a:cs typeface="Khmer MEF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272088" y="2241819"/>
            <a:ext cx="1676400" cy="4206605"/>
            <a:chOff x="5272088" y="2241819"/>
            <a:chExt cx="1676400" cy="420660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2088" y="2241819"/>
              <a:ext cx="426757" cy="4206605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5715000" y="3505200"/>
              <a:ext cx="1233488" cy="1762126"/>
              <a:chOff x="5791199" y="3724274"/>
              <a:chExt cx="1233488" cy="1762126"/>
            </a:xfrm>
          </p:grpSpPr>
          <p:sp>
            <p:nvSpPr>
              <p:cNvPr id="9" name="Right Arrow 8"/>
              <p:cNvSpPr/>
              <p:nvPr/>
            </p:nvSpPr>
            <p:spPr>
              <a:xfrm>
                <a:off x="5791200" y="5167258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ight Arrow 32"/>
              <p:cNvSpPr/>
              <p:nvPr/>
            </p:nvSpPr>
            <p:spPr>
              <a:xfrm>
                <a:off x="5791199" y="3724274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ight Arrow 33"/>
              <p:cNvSpPr/>
              <p:nvPr/>
            </p:nvSpPr>
            <p:spPr>
              <a:xfrm>
                <a:off x="5791199" y="4195762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ight Arrow 34"/>
              <p:cNvSpPr/>
              <p:nvPr/>
            </p:nvSpPr>
            <p:spPr>
              <a:xfrm>
                <a:off x="5791199" y="4695770"/>
                <a:ext cx="1233487" cy="31914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2989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6200" y="228600"/>
          <a:ext cx="11963400" cy="6400800"/>
        </p:xfrm>
        <a:graphic>
          <a:graphicData uri="http://schemas.openxmlformats.org/presentationml/2006/ole">
            <p:oleObj spid="_x0000_s1027" name="Acrobat Document" r:id="rId3" imgW="12194640" imgH="685944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28600" y="152400"/>
          <a:ext cx="11734800" cy="6477000"/>
        </p:xfrm>
        <a:graphic>
          <a:graphicData uri="http://schemas.openxmlformats.org/presentationml/2006/ole">
            <p:oleObj spid="_x0000_s2051" name="Acrobat Document" r:id="rId3" imgW="12194640" imgH="685944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52400" y="228600"/>
          <a:ext cx="11811000" cy="6400799"/>
        </p:xfrm>
        <a:graphic>
          <a:graphicData uri="http://schemas.openxmlformats.org/presentationml/2006/ole">
            <p:oleObj spid="_x0000_s3075" name="Acrobat Document" r:id="rId3" imgW="12194640" imgH="685944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2" id="{34BCFCD2-FA8D-4BA9-8663-09367417D959}" vid="{12B600F6-0029-44EC-A543-EEC79B6EB3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12693</TotalTime>
  <Words>1500</Words>
  <Application>Microsoft Office PowerPoint</Application>
  <PresentationFormat>Custom</PresentationFormat>
  <Paragraphs>354</Paragraphs>
  <Slides>26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Khmer MEF2</vt:lpstr>
      <vt:lpstr>Khmer MEF1</vt:lpstr>
      <vt:lpstr>Times New Roman</vt:lpstr>
      <vt:lpstr>Khmer OS Battambang</vt:lpstr>
      <vt:lpstr>Wingdings</vt:lpstr>
      <vt:lpstr>DaunPenh</vt:lpstr>
      <vt:lpstr>Theme2</vt:lpstr>
      <vt:lpstr>Acrobat Document</vt:lpstr>
      <vt:lpstr>Slide 1</vt:lpstr>
      <vt:lpstr>មាតិកានុក្រម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tpgsgIof]skftJTsduí9fOpoa kJTuT 1Ygv¢8iCMkdrpoatpgd3oad39xøp]@)!#</dc:title>
  <dc:creator>Admin</dc:creator>
  <cp:lastModifiedBy>ADMIN</cp:lastModifiedBy>
  <cp:revision>706</cp:revision>
  <cp:lastPrinted>2016-05-22T11:21:56Z</cp:lastPrinted>
  <dcterms:created xsi:type="dcterms:W3CDTF">2012-08-22T03:15:53Z</dcterms:created>
  <dcterms:modified xsi:type="dcterms:W3CDTF">2017-08-23T05:34:19Z</dcterms:modified>
</cp:coreProperties>
</file>